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Lst>
  <p:sldSz cy="5143500" cx="9144000"/>
  <p:notesSz cx="6858000" cy="9144000"/>
  <p:embeddedFontLst>
    <p:embeddedFont>
      <p:font typeface="Roboto Mono Light"/>
      <p:regular r:id="rId61"/>
      <p:bold r:id="rId62"/>
      <p:italic r:id="rId63"/>
      <p:boldItalic r:id="rId64"/>
    </p:embeddedFont>
    <p:embeddedFont>
      <p:font typeface="Google Sans"/>
      <p:regular r:id="rId65"/>
      <p:bold r:id="rId66"/>
      <p:italic r:id="rId67"/>
      <p:boldItalic r:id="rId68"/>
    </p:embeddedFont>
    <p:embeddedFont>
      <p:font typeface="Roboto Mono"/>
      <p:regular r:id="rId69"/>
      <p:bold r:id="rId70"/>
      <p:italic r:id="rId71"/>
      <p:boldItalic r:id="rId72"/>
    </p:embeddedFont>
    <p:embeddedFont>
      <p:font typeface="JetBrains Mono"/>
      <p:regular r:id="rId73"/>
      <p:bold r:id="rId74"/>
      <p:italic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JetBrainsMono-regular.fntdata"/><Relationship Id="rId72" Type="http://schemas.openxmlformats.org/officeDocument/2006/relationships/font" Target="fonts/RobotoMono-boldItalic.fntdata"/><Relationship Id="rId31" Type="http://schemas.openxmlformats.org/officeDocument/2006/relationships/slide" Target="slides/slide26.xml"/><Relationship Id="rId75" Type="http://schemas.openxmlformats.org/officeDocument/2006/relationships/font" Target="fonts/JetBrainsMono-italic.fntdata"/><Relationship Id="rId30" Type="http://schemas.openxmlformats.org/officeDocument/2006/relationships/slide" Target="slides/slide25.xml"/><Relationship Id="rId74" Type="http://schemas.openxmlformats.org/officeDocument/2006/relationships/font" Target="fonts/JetBrainsMono-bold.fntdata"/><Relationship Id="rId33" Type="http://schemas.openxmlformats.org/officeDocument/2006/relationships/slide" Target="slides/slide28.xml"/><Relationship Id="rId32" Type="http://schemas.openxmlformats.org/officeDocument/2006/relationships/slide" Target="slides/slide27.xml"/><Relationship Id="rId76" Type="http://schemas.openxmlformats.org/officeDocument/2006/relationships/font" Target="fonts/JetBrainsMono-boldItalic.fntdata"/><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RobotoMono-italic.fntdata"/><Relationship Id="rId70" Type="http://schemas.openxmlformats.org/officeDocument/2006/relationships/font" Target="fonts/RobotoMono-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onoLight-bold.fntdata"/><Relationship Id="rId61" Type="http://schemas.openxmlformats.org/officeDocument/2006/relationships/font" Target="fonts/RobotoMonoLight-regular.fntdata"/><Relationship Id="rId20" Type="http://schemas.openxmlformats.org/officeDocument/2006/relationships/slide" Target="slides/slide15.xml"/><Relationship Id="rId64" Type="http://schemas.openxmlformats.org/officeDocument/2006/relationships/font" Target="fonts/RobotoMonoLight-boldItalic.fntdata"/><Relationship Id="rId63" Type="http://schemas.openxmlformats.org/officeDocument/2006/relationships/font" Target="fonts/RobotoMonoLight-italic.fntdata"/><Relationship Id="rId22" Type="http://schemas.openxmlformats.org/officeDocument/2006/relationships/slide" Target="slides/slide17.xml"/><Relationship Id="rId66" Type="http://schemas.openxmlformats.org/officeDocument/2006/relationships/font" Target="fonts/GoogleSans-bold.fntdata"/><Relationship Id="rId21" Type="http://schemas.openxmlformats.org/officeDocument/2006/relationships/slide" Target="slides/slide16.xml"/><Relationship Id="rId65" Type="http://schemas.openxmlformats.org/officeDocument/2006/relationships/font" Target="fonts/GoogleSans-regular.fntdata"/><Relationship Id="rId24" Type="http://schemas.openxmlformats.org/officeDocument/2006/relationships/slide" Target="slides/slide19.xml"/><Relationship Id="rId68" Type="http://schemas.openxmlformats.org/officeDocument/2006/relationships/font" Target="fonts/GoogleSans-boldItalic.fntdata"/><Relationship Id="rId23" Type="http://schemas.openxmlformats.org/officeDocument/2006/relationships/slide" Target="slides/slide18.xml"/><Relationship Id="rId67" Type="http://schemas.openxmlformats.org/officeDocument/2006/relationships/font" Target="fonts/GoogleSans-italic.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Mono-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gif>
</file>

<file path=ppt/media/image12.png>
</file>

<file path=ppt/media/image13.png>
</file>

<file path=ppt/media/image14.png>
</file>

<file path=ppt/media/image15.png>
</file>

<file path=ppt/media/image2.png>
</file>

<file path=ppt/media/image3.png>
</file>

<file path=ppt/media/image4.png>
</file>

<file path=ppt/media/image5.gif>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66c2ea51d_1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66c2ea51d_1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e66c2ea51d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e66c2ea51d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f58c489e8d_3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f58c489e8d_3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efdfcfe01b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efdfcfe01b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fdfcfe01b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fdfcfe01b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fdfcfe01b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fdfcfe01b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fdfcfe01b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fdfcfe01b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efdfcfe01b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efdfcfe01b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efdfcfe01b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efdfcfe01b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fdfcfe01b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fdfcfe01b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efdfcfe01b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efdfcfe01b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f58c489e8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f58c489e8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f011e7a95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f011e7a95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f011e7a95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f011e7a95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f011e7a95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f011e7a95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f011e7a95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f011e7a95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f011e7a95b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f011e7a95b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f011e7a95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f011e7a95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f011e7a95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f011e7a95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f011e7a95b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f011e7a95b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f011e7a95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f011e7a95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f011e7a95b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f011e7a95b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66c2ea51d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e66c2ea51d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f011e7a95b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f011e7a95b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f011e7a95b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f011e7a95b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f011e7a95b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f011e7a95b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f011e7a95b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f011e7a95b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f58b99e20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f58b99e20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e66c2ea51d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e66c2ea51d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f011e7a95b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f011e7a95b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f011e7a95b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f011e7a95b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f011e7a95b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f011e7a95b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f011e7a95b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f011e7a95b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e66c2ea51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e66c2ea51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efdfcfe01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efdfcfe01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f011e7a9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f011e7a9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f011e7a95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f011e7a95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efdfcfe01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efdfcfe01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f011e7a95b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f011e7a95b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f011e7a95b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f011e7a95b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f011e7a95b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f011e7a95b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f011e7a95b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f011e7a95b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efdfcfe01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efdfcfe01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f1a7db57a2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f1a7db57a2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e66c2ea51d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e66c2ea51d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f1a7db57a2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f1a7db57a2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f5e57e660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f5e57e660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f5e57e660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f5e57e660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f5e57e660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f5e57e660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f5e57e660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f5e57e660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e66c2ea51d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e66c2ea51d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efdfcfe01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efdfcfe01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efdfcfe01b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efdfcfe01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efdfcfe01b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efdfcfe01b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efdfcfe01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efdfcfe01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lk 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918950" y="1270625"/>
            <a:ext cx="4118100" cy="1563600"/>
          </a:xfrm>
          <a:prstGeom prst="rect">
            <a:avLst/>
          </a:prstGeom>
        </p:spPr>
        <p:txBody>
          <a:bodyPr anchorCtr="0" anchor="t" bIns="0" lIns="0" spcFirstLastPara="1" rIns="0" wrap="square" tIns="0">
            <a:noAutofit/>
          </a:bodyPr>
          <a:lstStyle>
            <a:lvl1pPr lvl="0">
              <a:lnSpc>
                <a:spcPct val="115000"/>
              </a:lnSpc>
              <a:spcBef>
                <a:spcPts val="0"/>
              </a:spcBef>
              <a:spcAft>
                <a:spcPts val="0"/>
              </a:spcAft>
              <a:buClr>
                <a:srgbClr val="202124"/>
              </a:buClr>
              <a:buSzPts val="2400"/>
              <a:buFont typeface="Roboto Mono Light"/>
              <a:buNone/>
              <a:defRPr sz="2400">
                <a:solidFill>
                  <a:srgbClr val="202124"/>
                </a:solidFill>
                <a:latin typeface="Roboto Mono Light"/>
                <a:ea typeface="Roboto Mono Light"/>
                <a:cs typeface="Roboto Mono Light"/>
                <a:sym typeface="Roboto Mono Light"/>
              </a:defRPr>
            </a:lvl1pPr>
            <a:lvl2pPr lvl="1">
              <a:lnSpc>
                <a:spcPct val="115000"/>
              </a:lnSpc>
              <a:spcBef>
                <a:spcPts val="0"/>
              </a:spcBef>
              <a:spcAft>
                <a:spcPts val="0"/>
              </a:spcAft>
              <a:buClr>
                <a:srgbClr val="202124"/>
              </a:buClr>
              <a:buSzPts val="5200"/>
              <a:buFont typeface="Roboto Mono Light"/>
              <a:buNone/>
              <a:defRPr sz="5200">
                <a:solidFill>
                  <a:srgbClr val="202124"/>
                </a:solidFill>
                <a:latin typeface="Roboto Mono Light"/>
                <a:ea typeface="Roboto Mono Light"/>
                <a:cs typeface="Roboto Mono Light"/>
                <a:sym typeface="Roboto Mono Light"/>
              </a:defRPr>
            </a:lvl2pPr>
            <a:lvl3pPr lvl="2">
              <a:lnSpc>
                <a:spcPct val="115000"/>
              </a:lnSpc>
              <a:spcBef>
                <a:spcPts val="0"/>
              </a:spcBef>
              <a:spcAft>
                <a:spcPts val="0"/>
              </a:spcAft>
              <a:buClr>
                <a:srgbClr val="202124"/>
              </a:buClr>
              <a:buSzPts val="5200"/>
              <a:buFont typeface="Roboto Mono Light"/>
              <a:buNone/>
              <a:defRPr sz="5200">
                <a:solidFill>
                  <a:srgbClr val="202124"/>
                </a:solidFill>
                <a:latin typeface="Roboto Mono Light"/>
                <a:ea typeface="Roboto Mono Light"/>
                <a:cs typeface="Roboto Mono Light"/>
                <a:sym typeface="Roboto Mono Light"/>
              </a:defRPr>
            </a:lvl3pPr>
            <a:lvl4pPr lvl="3">
              <a:lnSpc>
                <a:spcPct val="115000"/>
              </a:lnSpc>
              <a:spcBef>
                <a:spcPts val="0"/>
              </a:spcBef>
              <a:spcAft>
                <a:spcPts val="0"/>
              </a:spcAft>
              <a:buClr>
                <a:srgbClr val="202124"/>
              </a:buClr>
              <a:buSzPts val="5200"/>
              <a:buFont typeface="Roboto Mono Light"/>
              <a:buNone/>
              <a:defRPr sz="5200">
                <a:solidFill>
                  <a:srgbClr val="202124"/>
                </a:solidFill>
                <a:latin typeface="Roboto Mono Light"/>
                <a:ea typeface="Roboto Mono Light"/>
                <a:cs typeface="Roboto Mono Light"/>
                <a:sym typeface="Roboto Mono Light"/>
              </a:defRPr>
            </a:lvl4pPr>
            <a:lvl5pPr lvl="4">
              <a:lnSpc>
                <a:spcPct val="115000"/>
              </a:lnSpc>
              <a:spcBef>
                <a:spcPts val="0"/>
              </a:spcBef>
              <a:spcAft>
                <a:spcPts val="0"/>
              </a:spcAft>
              <a:buClr>
                <a:srgbClr val="202124"/>
              </a:buClr>
              <a:buSzPts val="5200"/>
              <a:buFont typeface="Roboto Mono Light"/>
              <a:buNone/>
              <a:defRPr sz="5200">
                <a:solidFill>
                  <a:srgbClr val="202124"/>
                </a:solidFill>
                <a:latin typeface="Roboto Mono Light"/>
                <a:ea typeface="Roboto Mono Light"/>
                <a:cs typeface="Roboto Mono Light"/>
                <a:sym typeface="Roboto Mono Light"/>
              </a:defRPr>
            </a:lvl5pPr>
            <a:lvl6pPr lvl="5">
              <a:lnSpc>
                <a:spcPct val="115000"/>
              </a:lnSpc>
              <a:spcBef>
                <a:spcPts val="0"/>
              </a:spcBef>
              <a:spcAft>
                <a:spcPts val="0"/>
              </a:spcAft>
              <a:buClr>
                <a:srgbClr val="202124"/>
              </a:buClr>
              <a:buSzPts val="5200"/>
              <a:buFont typeface="Roboto Mono Light"/>
              <a:buNone/>
              <a:defRPr sz="5200">
                <a:solidFill>
                  <a:srgbClr val="202124"/>
                </a:solidFill>
                <a:latin typeface="Roboto Mono Light"/>
                <a:ea typeface="Roboto Mono Light"/>
                <a:cs typeface="Roboto Mono Light"/>
                <a:sym typeface="Roboto Mono Light"/>
              </a:defRPr>
            </a:lvl6pPr>
            <a:lvl7pPr lvl="6">
              <a:lnSpc>
                <a:spcPct val="115000"/>
              </a:lnSpc>
              <a:spcBef>
                <a:spcPts val="0"/>
              </a:spcBef>
              <a:spcAft>
                <a:spcPts val="0"/>
              </a:spcAft>
              <a:buClr>
                <a:srgbClr val="202124"/>
              </a:buClr>
              <a:buSzPts val="5200"/>
              <a:buFont typeface="Roboto Mono Light"/>
              <a:buNone/>
              <a:defRPr sz="5200">
                <a:solidFill>
                  <a:srgbClr val="202124"/>
                </a:solidFill>
                <a:latin typeface="Roboto Mono Light"/>
                <a:ea typeface="Roboto Mono Light"/>
                <a:cs typeface="Roboto Mono Light"/>
                <a:sym typeface="Roboto Mono Light"/>
              </a:defRPr>
            </a:lvl7pPr>
            <a:lvl8pPr lvl="7">
              <a:lnSpc>
                <a:spcPct val="115000"/>
              </a:lnSpc>
              <a:spcBef>
                <a:spcPts val="0"/>
              </a:spcBef>
              <a:spcAft>
                <a:spcPts val="0"/>
              </a:spcAft>
              <a:buClr>
                <a:srgbClr val="202124"/>
              </a:buClr>
              <a:buSzPts val="5200"/>
              <a:buFont typeface="Roboto Mono Light"/>
              <a:buNone/>
              <a:defRPr sz="5200">
                <a:solidFill>
                  <a:srgbClr val="202124"/>
                </a:solidFill>
                <a:latin typeface="Roboto Mono Light"/>
                <a:ea typeface="Roboto Mono Light"/>
                <a:cs typeface="Roboto Mono Light"/>
                <a:sym typeface="Roboto Mono Light"/>
              </a:defRPr>
            </a:lvl8pPr>
            <a:lvl9pPr lvl="8">
              <a:lnSpc>
                <a:spcPct val="115000"/>
              </a:lnSpc>
              <a:spcBef>
                <a:spcPts val="0"/>
              </a:spcBef>
              <a:spcAft>
                <a:spcPts val="0"/>
              </a:spcAft>
              <a:buClr>
                <a:srgbClr val="202124"/>
              </a:buClr>
              <a:buSzPts val="5200"/>
              <a:buFont typeface="Roboto Mono Light"/>
              <a:buNone/>
              <a:defRPr sz="5200">
                <a:solidFill>
                  <a:srgbClr val="202124"/>
                </a:solidFill>
                <a:latin typeface="Roboto Mono Light"/>
                <a:ea typeface="Roboto Mono Light"/>
                <a:cs typeface="Roboto Mono Light"/>
                <a:sym typeface="Roboto Mono Light"/>
              </a:defRPr>
            </a:lvl9pPr>
          </a:lstStyle>
          <a:p/>
        </p:txBody>
      </p:sp>
      <p:sp>
        <p:nvSpPr>
          <p:cNvPr id="11" name="Google Shape;11;p2"/>
          <p:cNvSpPr txBox="1"/>
          <p:nvPr>
            <p:ph idx="1" type="subTitle"/>
          </p:nvPr>
        </p:nvSpPr>
        <p:spPr>
          <a:xfrm>
            <a:off x="918950" y="3502375"/>
            <a:ext cx="4118100" cy="510900"/>
          </a:xfrm>
          <a:prstGeom prst="rect">
            <a:avLst/>
          </a:prstGeom>
        </p:spPr>
        <p:txBody>
          <a:bodyPr anchorCtr="0" anchor="t" bIns="0" lIns="0" spcFirstLastPara="1" rIns="0" wrap="square" tIns="0">
            <a:normAutofit/>
          </a:bodyPr>
          <a:lstStyle>
            <a:lvl1pPr lvl="0">
              <a:lnSpc>
                <a:spcPct val="115000"/>
              </a:lnSpc>
              <a:spcBef>
                <a:spcPts val="0"/>
              </a:spcBef>
              <a:spcAft>
                <a:spcPts val="0"/>
              </a:spcAft>
              <a:buClr>
                <a:srgbClr val="5F6368"/>
              </a:buClr>
              <a:buSzPts val="1400"/>
              <a:buNone/>
              <a:defRPr sz="1400">
                <a:solidFill>
                  <a:srgbClr val="5F6368"/>
                </a:solidFill>
              </a:defRPr>
            </a:lvl1pPr>
            <a:lvl2pPr lvl="1">
              <a:lnSpc>
                <a:spcPct val="115000"/>
              </a:lnSpc>
              <a:spcBef>
                <a:spcPts val="0"/>
              </a:spcBef>
              <a:spcAft>
                <a:spcPts val="0"/>
              </a:spcAft>
              <a:buSzPts val="1200"/>
              <a:buNone/>
              <a:defRPr sz="1200"/>
            </a:lvl2pPr>
            <a:lvl3pPr lvl="2">
              <a:lnSpc>
                <a:spcPct val="115000"/>
              </a:lnSpc>
              <a:spcBef>
                <a:spcPts val="0"/>
              </a:spcBef>
              <a:spcAft>
                <a:spcPts val="0"/>
              </a:spcAft>
              <a:buSzPts val="1200"/>
              <a:buNone/>
              <a:defRPr sz="1200"/>
            </a:lvl3pPr>
            <a:lvl4pPr lvl="3">
              <a:lnSpc>
                <a:spcPct val="115000"/>
              </a:lnSpc>
              <a:spcBef>
                <a:spcPts val="0"/>
              </a:spcBef>
              <a:spcAft>
                <a:spcPts val="0"/>
              </a:spcAft>
              <a:buSzPts val="1200"/>
              <a:buNone/>
              <a:defRPr sz="1200"/>
            </a:lvl4pPr>
            <a:lvl5pPr lvl="4">
              <a:lnSpc>
                <a:spcPct val="115000"/>
              </a:lnSpc>
              <a:spcBef>
                <a:spcPts val="0"/>
              </a:spcBef>
              <a:spcAft>
                <a:spcPts val="0"/>
              </a:spcAft>
              <a:buSzPts val="1200"/>
              <a:buNone/>
              <a:defRPr sz="1200"/>
            </a:lvl5pPr>
            <a:lvl6pPr lvl="5">
              <a:lnSpc>
                <a:spcPct val="115000"/>
              </a:lnSpc>
              <a:spcBef>
                <a:spcPts val="0"/>
              </a:spcBef>
              <a:spcAft>
                <a:spcPts val="0"/>
              </a:spcAft>
              <a:buSzPts val="1200"/>
              <a:buNone/>
              <a:defRPr sz="1200"/>
            </a:lvl6pPr>
            <a:lvl7pPr lvl="6">
              <a:lnSpc>
                <a:spcPct val="115000"/>
              </a:lnSpc>
              <a:spcBef>
                <a:spcPts val="0"/>
              </a:spcBef>
              <a:spcAft>
                <a:spcPts val="0"/>
              </a:spcAft>
              <a:buSzPts val="1200"/>
              <a:buNone/>
              <a:defRPr sz="1200"/>
            </a:lvl7pPr>
            <a:lvl8pPr lvl="7">
              <a:lnSpc>
                <a:spcPct val="115000"/>
              </a:lnSpc>
              <a:spcBef>
                <a:spcPts val="0"/>
              </a:spcBef>
              <a:spcAft>
                <a:spcPts val="0"/>
              </a:spcAft>
              <a:buSzPts val="1200"/>
              <a:buNone/>
              <a:defRPr sz="1200"/>
            </a:lvl8pPr>
            <a:lvl9pPr lvl="8">
              <a:lnSpc>
                <a:spcPct val="115000"/>
              </a:lnSpc>
              <a:spcBef>
                <a:spcPts val="0"/>
              </a:spcBef>
              <a:spcAft>
                <a:spcPts val="0"/>
              </a:spcAft>
              <a:buSzPts val="1200"/>
              <a:buNone/>
              <a:defRPr sz="12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Page Number">
  <p:cSld name="SECTION_TITLE_AND_DESCRIPTION_1_1">
    <p:spTree>
      <p:nvGrpSpPr>
        <p:cNvPr id="47" name="Shape 47"/>
        <p:cNvGrpSpPr/>
        <p:nvPr/>
      </p:nvGrpSpPr>
      <p:grpSpPr>
        <a:xfrm>
          <a:off x="0" y="0"/>
          <a:ext cx="0" cy="0"/>
          <a:chOff x="0" y="0"/>
          <a:chExt cx="0" cy="0"/>
        </a:xfrm>
      </p:grpSpPr>
      <p:sp>
        <p:nvSpPr>
          <p:cNvPr id="48" name="Google Shape;48;p11"/>
          <p:cNvSpPr/>
          <p:nvPr/>
        </p:nvSpPr>
        <p:spPr>
          <a:xfrm>
            <a:off x="5437675" y="-125"/>
            <a:ext cx="37062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0" name="Google Shape;50;p11"/>
          <p:cNvSpPr txBox="1"/>
          <p:nvPr>
            <p:ph hasCustomPrompt="1" type="title"/>
          </p:nvPr>
        </p:nvSpPr>
        <p:spPr>
          <a:xfrm>
            <a:off x="311700" y="1840275"/>
            <a:ext cx="2518500" cy="1462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202124"/>
              </a:buClr>
              <a:buSzPts val="9000"/>
              <a:buFont typeface="Roboto Mono Light"/>
              <a:buNone/>
              <a:defRPr sz="9000">
                <a:solidFill>
                  <a:srgbClr val="202124"/>
                </a:solidFill>
                <a:latin typeface="Roboto Mono Light"/>
                <a:ea typeface="Roboto Mono Light"/>
                <a:cs typeface="Roboto Mono Light"/>
                <a:sym typeface="Roboto Mono Light"/>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51" name="Google Shape;51;p11"/>
          <p:cNvSpPr txBox="1"/>
          <p:nvPr>
            <p:ph idx="2" type="title"/>
          </p:nvPr>
        </p:nvSpPr>
        <p:spPr>
          <a:xfrm>
            <a:off x="311700" y="1257225"/>
            <a:ext cx="3706200" cy="5838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2pPr>
            <a:lvl3pPr lvl="2"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3pPr>
            <a:lvl4pPr lvl="3"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4pPr>
            <a:lvl5pPr lvl="4"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5pPr>
            <a:lvl6pPr lvl="5"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6pPr>
            <a:lvl7pPr lvl="6"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7pPr>
            <a:lvl8pPr lvl="7"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8pPr>
            <a:lvl9pPr lvl="8"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9pPr>
          </a:lstStyle>
          <a:p/>
        </p:txBody>
      </p:sp>
      <p:sp>
        <p:nvSpPr>
          <p:cNvPr id="52" name="Google Shape;52;p11"/>
          <p:cNvSpPr txBox="1"/>
          <p:nvPr>
            <p:ph idx="3" type="title"/>
          </p:nvPr>
        </p:nvSpPr>
        <p:spPr>
          <a:xfrm>
            <a:off x="311700" y="3302475"/>
            <a:ext cx="3706200" cy="5838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2pPr>
            <a:lvl3pPr lvl="2"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3pPr>
            <a:lvl4pPr lvl="3"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4pPr>
            <a:lvl5pPr lvl="4"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5pPr>
            <a:lvl6pPr lvl="5"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6pPr>
            <a:lvl7pPr lvl="6"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7pPr>
            <a:lvl8pPr lvl="7"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8pPr>
            <a:lvl9pPr lvl="8"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9pPr>
          </a:lstStyle>
          <a:p/>
        </p:txBody>
      </p:sp>
      <p:pic>
        <p:nvPicPr>
          <p:cNvPr id="53" name="Google Shape;53;p11"/>
          <p:cNvPicPr preferRelativeResize="0"/>
          <p:nvPr/>
        </p:nvPicPr>
        <p:blipFill>
          <a:blip r:embed="rId2">
            <a:alphaModFix/>
          </a:blip>
          <a:stretch>
            <a:fillRect/>
          </a:stretch>
        </p:blipFill>
        <p:spPr>
          <a:xfrm>
            <a:off x="401650" y="4645200"/>
            <a:ext cx="1076850" cy="2127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Page Call Out">
  <p:cSld name="SECTION_TITLE_AND_DESCRIPTION_1_1_1">
    <p:spTree>
      <p:nvGrpSpPr>
        <p:cNvPr id="54" name="Shape 54"/>
        <p:cNvGrpSpPr/>
        <p:nvPr/>
      </p:nvGrpSpPr>
      <p:grpSpPr>
        <a:xfrm>
          <a:off x="0" y="0"/>
          <a:ext cx="0" cy="0"/>
          <a:chOff x="0" y="0"/>
          <a:chExt cx="0" cy="0"/>
        </a:xfrm>
      </p:grpSpPr>
      <p:sp>
        <p:nvSpPr>
          <p:cNvPr id="55" name="Google Shape;55;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56" name="Google Shape;56;p12"/>
          <p:cNvPicPr preferRelativeResize="0"/>
          <p:nvPr/>
        </p:nvPicPr>
        <p:blipFill>
          <a:blip r:embed="rId2">
            <a:alphaModFix/>
          </a:blip>
          <a:stretch>
            <a:fillRect/>
          </a:stretch>
        </p:blipFill>
        <p:spPr>
          <a:xfrm>
            <a:off x="0" y="-125"/>
            <a:ext cx="9143977" cy="5143499"/>
          </a:xfrm>
          <a:prstGeom prst="rect">
            <a:avLst/>
          </a:prstGeom>
          <a:noFill/>
          <a:ln>
            <a:noFill/>
          </a:ln>
        </p:spPr>
      </p:pic>
      <p:sp>
        <p:nvSpPr>
          <p:cNvPr id="57" name="Google Shape;57;p12"/>
          <p:cNvSpPr txBox="1"/>
          <p:nvPr>
            <p:ph type="title"/>
          </p:nvPr>
        </p:nvSpPr>
        <p:spPr>
          <a:xfrm>
            <a:off x="929100" y="978450"/>
            <a:ext cx="3555000" cy="2493300"/>
          </a:xfrm>
          <a:prstGeom prst="rect">
            <a:avLst/>
          </a:prstGeom>
        </p:spPr>
        <p:txBody>
          <a:bodyPr anchorCtr="0" anchor="ctr" bIns="91425" lIns="91425" spcFirstLastPara="1" rIns="91425" wrap="square" tIns="91425">
            <a:normAutofit/>
          </a:bodyPr>
          <a:lstStyle>
            <a:lvl1pPr lvl="0" rtl="0" algn="ctr">
              <a:lnSpc>
                <a:spcPct val="115000"/>
              </a:lnSpc>
              <a:spcBef>
                <a:spcPts val="0"/>
              </a:spcBef>
              <a:spcAft>
                <a:spcPts val="0"/>
              </a:spcAft>
              <a:buClr>
                <a:schemeClr val="lt1"/>
              </a:buClr>
              <a:buSzPts val="1400"/>
              <a:buFont typeface="Roboto Mono Light"/>
              <a:buNone/>
              <a:defRPr sz="1400">
                <a:solidFill>
                  <a:schemeClr val="lt1"/>
                </a:solidFill>
                <a:latin typeface="Roboto Mono Light"/>
                <a:ea typeface="Roboto Mono Light"/>
                <a:cs typeface="Roboto Mono Light"/>
                <a:sym typeface="Roboto Mono Light"/>
              </a:defRPr>
            </a:lvl1pPr>
            <a:lvl2pPr lvl="1" rtl="0" algn="ctr">
              <a:lnSpc>
                <a:spcPct val="115000"/>
              </a:lnSpc>
              <a:spcBef>
                <a:spcPts val="0"/>
              </a:spcBef>
              <a:spcAft>
                <a:spcPts val="0"/>
              </a:spcAft>
              <a:buClr>
                <a:schemeClr val="lt1"/>
              </a:buClr>
              <a:buSzPts val="3100"/>
              <a:buFont typeface="Roboto Mono Light"/>
              <a:buNone/>
              <a:defRPr sz="3100">
                <a:solidFill>
                  <a:schemeClr val="lt1"/>
                </a:solidFill>
                <a:latin typeface="Roboto Mono Light"/>
                <a:ea typeface="Roboto Mono Light"/>
                <a:cs typeface="Roboto Mono Light"/>
                <a:sym typeface="Roboto Mono Light"/>
              </a:defRPr>
            </a:lvl2pPr>
            <a:lvl3pPr lvl="2" rtl="0" algn="ctr">
              <a:lnSpc>
                <a:spcPct val="115000"/>
              </a:lnSpc>
              <a:spcBef>
                <a:spcPts val="0"/>
              </a:spcBef>
              <a:spcAft>
                <a:spcPts val="0"/>
              </a:spcAft>
              <a:buClr>
                <a:schemeClr val="lt1"/>
              </a:buClr>
              <a:buSzPts val="3100"/>
              <a:buFont typeface="Roboto Mono Light"/>
              <a:buNone/>
              <a:defRPr sz="3100">
                <a:solidFill>
                  <a:schemeClr val="lt1"/>
                </a:solidFill>
                <a:latin typeface="Roboto Mono Light"/>
                <a:ea typeface="Roboto Mono Light"/>
                <a:cs typeface="Roboto Mono Light"/>
                <a:sym typeface="Roboto Mono Light"/>
              </a:defRPr>
            </a:lvl3pPr>
            <a:lvl4pPr lvl="3" rtl="0" algn="ctr">
              <a:lnSpc>
                <a:spcPct val="115000"/>
              </a:lnSpc>
              <a:spcBef>
                <a:spcPts val="0"/>
              </a:spcBef>
              <a:spcAft>
                <a:spcPts val="0"/>
              </a:spcAft>
              <a:buClr>
                <a:schemeClr val="lt1"/>
              </a:buClr>
              <a:buSzPts val="3100"/>
              <a:buFont typeface="Roboto Mono Light"/>
              <a:buNone/>
              <a:defRPr sz="3100">
                <a:solidFill>
                  <a:schemeClr val="lt1"/>
                </a:solidFill>
                <a:latin typeface="Roboto Mono Light"/>
                <a:ea typeface="Roboto Mono Light"/>
                <a:cs typeface="Roboto Mono Light"/>
                <a:sym typeface="Roboto Mono Light"/>
              </a:defRPr>
            </a:lvl4pPr>
            <a:lvl5pPr lvl="4" rtl="0" algn="ctr">
              <a:lnSpc>
                <a:spcPct val="115000"/>
              </a:lnSpc>
              <a:spcBef>
                <a:spcPts val="0"/>
              </a:spcBef>
              <a:spcAft>
                <a:spcPts val="0"/>
              </a:spcAft>
              <a:buClr>
                <a:schemeClr val="lt1"/>
              </a:buClr>
              <a:buSzPts val="3100"/>
              <a:buFont typeface="Roboto Mono Light"/>
              <a:buNone/>
              <a:defRPr sz="3100">
                <a:solidFill>
                  <a:schemeClr val="lt1"/>
                </a:solidFill>
                <a:latin typeface="Roboto Mono Light"/>
                <a:ea typeface="Roboto Mono Light"/>
                <a:cs typeface="Roboto Mono Light"/>
                <a:sym typeface="Roboto Mono Light"/>
              </a:defRPr>
            </a:lvl5pPr>
            <a:lvl6pPr lvl="5" rtl="0" algn="ctr">
              <a:lnSpc>
                <a:spcPct val="115000"/>
              </a:lnSpc>
              <a:spcBef>
                <a:spcPts val="0"/>
              </a:spcBef>
              <a:spcAft>
                <a:spcPts val="0"/>
              </a:spcAft>
              <a:buClr>
                <a:schemeClr val="lt1"/>
              </a:buClr>
              <a:buSzPts val="3100"/>
              <a:buFont typeface="Roboto Mono Light"/>
              <a:buNone/>
              <a:defRPr sz="3100">
                <a:solidFill>
                  <a:schemeClr val="lt1"/>
                </a:solidFill>
                <a:latin typeface="Roboto Mono Light"/>
                <a:ea typeface="Roboto Mono Light"/>
                <a:cs typeface="Roboto Mono Light"/>
                <a:sym typeface="Roboto Mono Light"/>
              </a:defRPr>
            </a:lvl6pPr>
            <a:lvl7pPr lvl="6" rtl="0" algn="ctr">
              <a:lnSpc>
                <a:spcPct val="115000"/>
              </a:lnSpc>
              <a:spcBef>
                <a:spcPts val="0"/>
              </a:spcBef>
              <a:spcAft>
                <a:spcPts val="0"/>
              </a:spcAft>
              <a:buClr>
                <a:schemeClr val="lt1"/>
              </a:buClr>
              <a:buSzPts val="3100"/>
              <a:buFont typeface="Roboto Mono Light"/>
              <a:buNone/>
              <a:defRPr sz="3100">
                <a:solidFill>
                  <a:schemeClr val="lt1"/>
                </a:solidFill>
                <a:latin typeface="Roboto Mono Light"/>
                <a:ea typeface="Roboto Mono Light"/>
                <a:cs typeface="Roboto Mono Light"/>
                <a:sym typeface="Roboto Mono Light"/>
              </a:defRPr>
            </a:lvl7pPr>
            <a:lvl8pPr lvl="7" rtl="0" algn="ctr">
              <a:lnSpc>
                <a:spcPct val="115000"/>
              </a:lnSpc>
              <a:spcBef>
                <a:spcPts val="0"/>
              </a:spcBef>
              <a:spcAft>
                <a:spcPts val="0"/>
              </a:spcAft>
              <a:buClr>
                <a:schemeClr val="lt1"/>
              </a:buClr>
              <a:buSzPts val="3100"/>
              <a:buFont typeface="Roboto Mono Light"/>
              <a:buNone/>
              <a:defRPr sz="3100">
                <a:solidFill>
                  <a:schemeClr val="lt1"/>
                </a:solidFill>
                <a:latin typeface="Roboto Mono Light"/>
                <a:ea typeface="Roboto Mono Light"/>
                <a:cs typeface="Roboto Mono Light"/>
                <a:sym typeface="Roboto Mono Light"/>
              </a:defRPr>
            </a:lvl8pPr>
            <a:lvl9pPr lvl="8" rtl="0" algn="ctr">
              <a:lnSpc>
                <a:spcPct val="115000"/>
              </a:lnSpc>
              <a:spcBef>
                <a:spcPts val="0"/>
              </a:spcBef>
              <a:spcAft>
                <a:spcPts val="0"/>
              </a:spcAft>
              <a:buClr>
                <a:schemeClr val="lt1"/>
              </a:buClr>
              <a:buSzPts val="3100"/>
              <a:buFont typeface="Roboto Mono Light"/>
              <a:buNone/>
              <a:defRPr sz="3100">
                <a:solidFill>
                  <a:schemeClr val="lt1"/>
                </a:solidFill>
                <a:latin typeface="Roboto Mono Light"/>
                <a:ea typeface="Roboto Mono Light"/>
                <a:cs typeface="Roboto Mono Light"/>
                <a:sym typeface="Roboto Mono Light"/>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RL / CTA">
  <p:cSld name="CAPTION_ONLY">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13"/>
          <p:cNvSpPr txBox="1"/>
          <p:nvPr>
            <p:ph idx="1" type="body"/>
          </p:nvPr>
        </p:nvSpPr>
        <p:spPr>
          <a:xfrm>
            <a:off x="1668050" y="2269200"/>
            <a:ext cx="5808000" cy="605100"/>
          </a:xfrm>
          <a:prstGeom prst="rect">
            <a:avLst/>
          </a:prstGeom>
        </p:spPr>
        <p:txBody>
          <a:bodyPr anchorCtr="0" anchor="ctr" bIns="91425" lIns="91425" spcFirstLastPara="1" rIns="91425" wrap="square" tIns="91425">
            <a:normAutofit/>
          </a:bodyPr>
          <a:lstStyle>
            <a:lvl1pPr indent="-228600" lvl="0" marL="457200" algn="ctr">
              <a:lnSpc>
                <a:spcPct val="100000"/>
              </a:lnSpc>
              <a:spcBef>
                <a:spcPts val="0"/>
              </a:spcBef>
              <a:spcAft>
                <a:spcPts val="0"/>
              </a:spcAft>
              <a:buClr>
                <a:schemeClr val="lt1"/>
              </a:buClr>
              <a:buSzPts val="1600"/>
              <a:buFont typeface="Roboto Mono Light"/>
              <a:buNone/>
              <a:defRPr sz="1600">
                <a:solidFill>
                  <a:schemeClr val="lt1"/>
                </a:solidFill>
                <a:latin typeface="Roboto Mono Light"/>
                <a:ea typeface="Roboto Mono Light"/>
                <a:cs typeface="Roboto Mono Light"/>
                <a:sym typeface="Roboto Mono Light"/>
              </a:defRPr>
            </a:lvl1pPr>
          </a:lstStyle>
          <a:p/>
        </p:txBody>
      </p:sp>
      <p:sp>
        <p:nvSpPr>
          <p:cNvPr id="60" name="Google Shape;6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 name="Shape 61"/>
        <p:cNvGrpSpPr/>
        <p:nvPr/>
      </p:nvGrpSpPr>
      <p:grpSpPr>
        <a:xfrm>
          <a:off x="0" y="0"/>
          <a:ext cx="0" cy="0"/>
          <a:chOff x="0" y="0"/>
          <a:chExt cx="0" cy="0"/>
        </a:xfrm>
      </p:grpSpPr>
      <p:sp>
        <p:nvSpPr>
          <p:cNvPr id="62" name="Google Shape;62;p14"/>
          <p:cNvSpPr txBox="1"/>
          <p:nvPr>
            <p:ph hasCustomPrompt="1" type="title"/>
          </p:nvPr>
        </p:nvSpPr>
        <p:spPr>
          <a:xfrm>
            <a:off x="2170025" y="1840275"/>
            <a:ext cx="4803900" cy="1462200"/>
          </a:xfrm>
          <a:prstGeom prst="rect">
            <a:avLst/>
          </a:prstGeom>
        </p:spPr>
        <p:txBody>
          <a:bodyPr anchorCtr="0" anchor="b" bIns="91425" lIns="91425" spcFirstLastPara="1" rIns="91425" wrap="square" tIns="91425">
            <a:normAutofit/>
          </a:bodyPr>
          <a:lstStyle>
            <a:lvl1pPr lvl="0" algn="ctr">
              <a:spcBef>
                <a:spcPts val="0"/>
              </a:spcBef>
              <a:spcAft>
                <a:spcPts val="0"/>
              </a:spcAft>
              <a:buClr>
                <a:srgbClr val="202124"/>
              </a:buClr>
              <a:buSzPts val="9000"/>
              <a:buFont typeface="Roboto Mono Light"/>
              <a:buNone/>
              <a:defRPr sz="9000">
                <a:solidFill>
                  <a:srgbClr val="202124"/>
                </a:solidFill>
                <a:latin typeface="Roboto Mono Light"/>
                <a:ea typeface="Roboto Mono Light"/>
                <a:cs typeface="Roboto Mono Light"/>
                <a:sym typeface="Roboto Mono Light"/>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4" name="Google Shape;64;p14"/>
          <p:cNvSpPr txBox="1"/>
          <p:nvPr>
            <p:ph idx="2" type="title"/>
          </p:nvPr>
        </p:nvSpPr>
        <p:spPr>
          <a:xfrm>
            <a:off x="1037250" y="1257225"/>
            <a:ext cx="7069500" cy="583800"/>
          </a:xfrm>
          <a:prstGeom prst="rect">
            <a:avLst/>
          </a:prstGeom>
        </p:spPr>
        <p:txBody>
          <a:bodyPr anchorCtr="0" anchor="t" bIns="91425" lIns="91425" spcFirstLastPara="1" rIns="91425" wrap="square" tIns="91425">
            <a:normAutofit/>
          </a:bodyPr>
          <a:lstStyle>
            <a:lvl1pPr lv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1pPr>
            <a:lvl2pPr lvl="1"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2pPr>
            <a:lvl3pPr lvl="2"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3pPr>
            <a:lvl4pPr lvl="3"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4pPr>
            <a:lvl5pPr lvl="4"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5pPr>
            <a:lvl6pPr lvl="5"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6pPr>
            <a:lvl7pPr lvl="6"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7pPr>
            <a:lvl8pPr lvl="7"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8pPr>
            <a:lvl9pPr lvl="8"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9pPr>
          </a:lstStyle>
          <a:p/>
        </p:txBody>
      </p:sp>
      <p:sp>
        <p:nvSpPr>
          <p:cNvPr id="65" name="Google Shape;65;p14"/>
          <p:cNvSpPr txBox="1"/>
          <p:nvPr>
            <p:ph idx="3" type="title"/>
          </p:nvPr>
        </p:nvSpPr>
        <p:spPr>
          <a:xfrm>
            <a:off x="1037250" y="3302475"/>
            <a:ext cx="7069500" cy="5838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1pPr>
            <a:lvl2pPr lvl="1" rt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2pPr>
            <a:lvl3pPr lvl="2" rt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3pPr>
            <a:lvl4pPr lvl="3" rt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4pPr>
            <a:lvl5pPr lvl="4" rt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5pPr>
            <a:lvl6pPr lvl="5" rt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6pPr>
            <a:lvl7pPr lvl="6" rt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7pPr>
            <a:lvl8pPr lvl="7" rt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8pPr>
            <a:lvl9pPr lvl="8" rtl="0" algn="ctr">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9pPr>
          </a:lstStyle>
          <a:p/>
        </p:txBody>
      </p:sp>
      <p:pic>
        <p:nvPicPr>
          <p:cNvPr id="66" name="Google Shape;66;p14"/>
          <p:cNvPicPr preferRelativeResize="0"/>
          <p:nvPr/>
        </p:nvPicPr>
        <p:blipFill>
          <a:blip r:embed="rId2">
            <a:alphaModFix/>
          </a:blip>
          <a:stretch>
            <a:fillRect/>
          </a:stretch>
        </p:blipFill>
        <p:spPr>
          <a:xfrm>
            <a:off x="401650" y="4645200"/>
            <a:ext cx="1076850" cy="2127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7" name="Shape 67"/>
        <p:cNvGrpSpPr/>
        <p:nvPr/>
      </p:nvGrpSpPr>
      <p:grpSpPr>
        <a:xfrm>
          <a:off x="0" y="0"/>
          <a:ext cx="0" cy="0"/>
          <a:chOff x="0" y="0"/>
          <a:chExt cx="0" cy="0"/>
        </a:xfrm>
      </p:grpSpPr>
      <p:sp>
        <p:nvSpPr>
          <p:cNvPr id="68" name="Google Shape;68;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Blue" type="secHead">
  <p:cSld name="SECTION_HEADER">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3"/>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Font typeface="Roboto Mono Light"/>
              <a:buNone/>
              <a:defRPr sz="3600">
                <a:latin typeface="Roboto Mono Light"/>
                <a:ea typeface="Roboto Mono Light"/>
                <a:cs typeface="Roboto Mono Light"/>
                <a:sym typeface="Roboto Mono Light"/>
              </a:defRPr>
            </a:lvl1pPr>
            <a:lvl2pPr lvl="1" algn="ctr">
              <a:spcBef>
                <a:spcPts val="0"/>
              </a:spcBef>
              <a:spcAft>
                <a:spcPts val="0"/>
              </a:spcAft>
              <a:buSzPts val="3600"/>
              <a:buFont typeface="Roboto Mono Light"/>
              <a:buNone/>
              <a:defRPr sz="3600">
                <a:latin typeface="Roboto Mono Light"/>
                <a:ea typeface="Roboto Mono Light"/>
                <a:cs typeface="Roboto Mono Light"/>
                <a:sym typeface="Roboto Mono Light"/>
              </a:defRPr>
            </a:lvl2pPr>
            <a:lvl3pPr lvl="2" algn="ctr">
              <a:spcBef>
                <a:spcPts val="0"/>
              </a:spcBef>
              <a:spcAft>
                <a:spcPts val="0"/>
              </a:spcAft>
              <a:buSzPts val="3600"/>
              <a:buFont typeface="Roboto Mono Light"/>
              <a:buNone/>
              <a:defRPr sz="3600">
                <a:latin typeface="Roboto Mono Light"/>
                <a:ea typeface="Roboto Mono Light"/>
                <a:cs typeface="Roboto Mono Light"/>
                <a:sym typeface="Roboto Mono Light"/>
              </a:defRPr>
            </a:lvl3pPr>
            <a:lvl4pPr lvl="3" algn="ctr">
              <a:spcBef>
                <a:spcPts val="0"/>
              </a:spcBef>
              <a:spcAft>
                <a:spcPts val="0"/>
              </a:spcAft>
              <a:buSzPts val="3600"/>
              <a:buFont typeface="Roboto Mono Light"/>
              <a:buNone/>
              <a:defRPr sz="3600">
                <a:latin typeface="Roboto Mono Light"/>
                <a:ea typeface="Roboto Mono Light"/>
                <a:cs typeface="Roboto Mono Light"/>
                <a:sym typeface="Roboto Mono Light"/>
              </a:defRPr>
            </a:lvl4pPr>
            <a:lvl5pPr lvl="4" algn="ctr">
              <a:spcBef>
                <a:spcPts val="0"/>
              </a:spcBef>
              <a:spcAft>
                <a:spcPts val="0"/>
              </a:spcAft>
              <a:buSzPts val="3600"/>
              <a:buFont typeface="Roboto Mono Light"/>
              <a:buNone/>
              <a:defRPr sz="3600">
                <a:latin typeface="Roboto Mono Light"/>
                <a:ea typeface="Roboto Mono Light"/>
                <a:cs typeface="Roboto Mono Light"/>
                <a:sym typeface="Roboto Mono Light"/>
              </a:defRPr>
            </a:lvl5pPr>
            <a:lvl6pPr lvl="5" algn="ctr">
              <a:spcBef>
                <a:spcPts val="0"/>
              </a:spcBef>
              <a:spcAft>
                <a:spcPts val="0"/>
              </a:spcAft>
              <a:buSzPts val="3600"/>
              <a:buFont typeface="Roboto Mono Light"/>
              <a:buNone/>
              <a:defRPr sz="3600">
                <a:latin typeface="Roboto Mono Light"/>
                <a:ea typeface="Roboto Mono Light"/>
                <a:cs typeface="Roboto Mono Light"/>
                <a:sym typeface="Roboto Mono Light"/>
              </a:defRPr>
            </a:lvl6pPr>
            <a:lvl7pPr lvl="6" algn="ctr">
              <a:spcBef>
                <a:spcPts val="0"/>
              </a:spcBef>
              <a:spcAft>
                <a:spcPts val="0"/>
              </a:spcAft>
              <a:buSzPts val="3600"/>
              <a:buFont typeface="Roboto Mono Light"/>
              <a:buNone/>
              <a:defRPr sz="3600">
                <a:latin typeface="Roboto Mono Light"/>
                <a:ea typeface="Roboto Mono Light"/>
                <a:cs typeface="Roboto Mono Light"/>
                <a:sym typeface="Roboto Mono Light"/>
              </a:defRPr>
            </a:lvl7pPr>
            <a:lvl8pPr lvl="7" algn="ctr">
              <a:spcBef>
                <a:spcPts val="0"/>
              </a:spcBef>
              <a:spcAft>
                <a:spcPts val="0"/>
              </a:spcAft>
              <a:buSzPts val="3600"/>
              <a:buFont typeface="Roboto Mono Light"/>
              <a:buNone/>
              <a:defRPr sz="3600">
                <a:latin typeface="Roboto Mono Light"/>
                <a:ea typeface="Roboto Mono Light"/>
                <a:cs typeface="Roboto Mono Light"/>
                <a:sym typeface="Roboto Mono Light"/>
              </a:defRPr>
            </a:lvl8pPr>
            <a:lvl9pPr lvl="8" algn="ctr">
              <a:spcBef>
                <a:spcPts val="0"/>
              </a:spcBef>
              <a:spcAft>
                <a:spcPts val="0"/>
              </a:spcAft>
              <a:buSzPts val="3600"/>
              <a:buFont typeface="Roboto Mono Light"/>
              <a:buNone/>
              <a:defRPr sz="3600">
                <a:latin typeface="Roboto Mono Light"/>
                <a:ea typeface="Roboto Mono Light"/>
                <a:cs typeface="Roboto Mono Light"/>
                <a:sym typeface="Roboto Mono Light"/>
              </a:defRPr>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Yellow">
  <p:cSld name="SECTION_HEADER_1">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1pPr>
            <a:lvl2pPr lvl="1"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2pPr>
            <a:lvl3pPr lvl="2"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3pPr>
            <a:lvl4pPr lvl="3"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4pPr>
            <a:lvl5pPr lvl="4"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5pPr>
            <a:lvl6pPr lvl="5"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6pPr>
            <a:lvl7pPr lvl="6"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7pPr>
            <a:lvl8pPr lvl="7"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8pPr>
            <a:lvl9pPr lvl="8"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9pPr>
          </a:lstStyle>
          <a:p/>
        </p:txBody>
      </p:sp>
      <p:sp>
        <p:nvSpPr>
          <p:cNvPr id="18" name="Google Shape;18;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Green">
  <p:cSld name="SECTION_HEADER_1_1">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5"/>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1pPr>
            <a:lvl2pPr lvl="1"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2pPr>
            <a:lvl3pPr lvl="2"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3pPr>
            <a:lvl4pPr lvl="3"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4pPr>
            <a:lvl5pPr lvl="4"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5pPr>
            <a:lvl6pPr lvl="5"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6pPr>
            <a:lvl7pPr lvl="6"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7pPr>
            <a:lvl8pPr lvl="7"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8pPr>
            <a:lvl9pPr lvl="8" rtl="0" algn="ctr">
              <a:spcBef>
                <a:spcPts val="0"/>
              </a:spcBef>
              <a:spcAft>
                <a:spcPts val="0"/>
              </a:spcAft>
              <a:buSzPts val="3600"/>
              <a:buFont typeface="Roboto Mono Light"/>
              <a:buNone/>
              <a:defRPr sz="3600">
                <a:latin typeface="Roboto Mono Light"/>
                <a:ea typeface="Roboto Mono Light"/>
                <a:cs typeface="Roboto Mono Light"/>
                <a:sym typeface="Roboto Mono Light"/>
              </a:defRPr>
            </a:lvl9pPr>
          </a:lstStyle>
          <a:p/>
        </p:txBody>
      </p:sp>
      <p:sp>
        <p:nvSpPr>
          <p:cNvPr id="21" name="Google Shape;2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Two Columns" type="twoColTx">
  <p:cSld name="TITLE_AND_TWO_COLUMNS">
    <p:spTree>
      <p:nvGrpSpPr>
        <p:cNvPr id="22" name="Shape 22"/>
        <p:cNvGrpSpPr/>
        <p:nvPr/>
      </p:nvGrpSpPr>
      <p:grpSpPr>
        <a:xfrm>
          <a:off x="0" y="0"/>
          <a:ext cx="0" cy="0"/>
          <a:chOff x="0" y="0"/>
          <a:chExt cx="0" cy="0"/>
        </a:xfrm>
      </p:grpSpPr>
      <p:sp>
        <p:nvSpPr>
          <p:cNvPr id="23" name="Google Shape;23;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indent="-330200" lvl="1" marL="9144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2pPr>
            <a:lvl3pPr indent="-330200" lvl="2" marL="13716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3pPr>
            <a:lvl4pPr indent="-330200" lvl="3" marL="18288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4pPr>
            <a:lvl5pPr indent="-330200" lvl="4" marL="22860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5pPr>
            <a:lvl6pPr indent="-330200" lvl="5" marL="2743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6pPr>
            <a:lvl7pPr indent="-330200" lvl="6" marL="32004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7pPr>
            <a:lvl8pPr indent="-330200" lvl="7" marL="36576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8pPr>
            <a:lvl9pPr indent="-330200" lvl="8" marL="41148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p:txBody>
      </p:sp>
      <p:sp>
        <p:nvSpPr>
          <p:cNvPr id="25" name="Google Shape;25;p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indent="-330200" lvl="1" marL="9144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2pPr>
            <a:lvl3pPr indent="-330200" lvl="2" marL="13716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3pPr>
            <a:lvl4pPr indent="-330200" lvl="3" marL="18288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4pPr>
            <a:lvl5pPr indent="-330200" lvl="4" marL="22860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5pPr>
            <a:lvl6pPr indent="-330200" lvl="5" marL="2743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6pPr>
            <a:lvl7pPr indent="-330200" lvl="6" marL="32004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7pPr>
            <a:lvl8pPr indent="-330200" lvl="7" marL="36576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8pPr>
            <a:lvl9pPr indent="-330200" lvl="8" marL="41148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p:txBody>
      </p:sp>
      <p:sp>
        <p:nvSpPr>
          <p:cNvPr id="26" name="Google Shape;26;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27" name="Google Shape;27;p6"/>
          <p:cNvPicPr preferRelativeResize="0"/>
          <p:nvPr/>
        </p:nvPicPr>
        <p:blipFill>
          <a:blip r:embed="rId2">
            <a:alphaModFix/>
          </a:blip>
          <a:stretch>
            <a:fillRect/>
          </a:stretch>
        </p:blipFill>
        <p:spPr>
          <a:xfrm>
            <a:off x="401650" y="4645200"/>
            <a:ext cx="1076850" cy="2127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One Column">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indent="-330200" lvl="1" marL="9144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2pPr>
            <a:lvl3pPr indent="-330200" lvl="2" marL="13716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3pPr>
            <a:lvl4pPr indent="-330200" lvl="3" marL="18288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4pPr>
            <a:lvl5pPr indent="-330200" lvl="4" marL="22860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5pPr>
            <a:lvl6pPr indent="-330200" lvl="5" marL="27432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6pPr>
            <a:lvl7pPr indent="-330200" lvl="6" marL="32004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7pPr>
            <a:lvl8pPr indent="-330200" lvl="7" marL="36576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8pPr>
            <a:lvl9pPr indent="-330200" lvl="8" marL="411480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32" name="Google Shape;32;p7"/>
          <p:cNvPicPr preferRelativeResize="0"/>
          <p:nvPr/>
        </p:nvPicPr>
        <p:blipFill>
          <a:blip r:embed="rId2">
            <a:alphaModFix/>
          </a:blip>
          <a:stretch>
            <a:fillRect/>
          </a:stretch>
        </p:blipFill>
        <p:spPr>
          <a:xfrm>
            <a:off x="401650" y="4645200"/>
            <a:ext cx="1076850" cy="2127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MAIN_POINT">
    <p:bg>
      <p:bgPr>
        <a:solidFill>
          <a:srgbClr val="20212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856775" y="902275"/>
            <a:ext cx="7430400" cy="3186600"/>
          </a:xfrm>
          <a:prstGeom prst="rect">
            <a:avLst/>
          </a:prstGeom>
        </p:spPr>
        <p:txBody>
          <a:bodyPr anchorCtr="0" anchor="ctr" bIns="91425" lIns="91425" spcFirstLastPara="1" rIns="91425" wrap="square" tIns="91425">
            <a:normAutofit/>
          </a:bodyPr>
          <a:lstStyle>
            <a:lvl1pPr lvl="0" algn="ctr">
              <a:lnSpc>
                <a:spcPct val="115000"/>
              </a:lnSpc>
              <a:spcBef>
                <a:spcPts val="0"/>
              </a:spcBef>
              <a:spcAft>
                <a:spcPts val="0"/>
              </a:spcAft>
              <a:buClr>
                <a:schemeClr val="lt1"/>
              </a:buClr>
              <a:buSzPts val="2200"/>
              <a:buFont typeface="Roboto Mono Light"/>
              <a:buNone/>
              <a:defRPr sz="2200">
                <a:solidFill>
                  <a:schemeClr val="lt1"/>
                </a:solidFill>
                <a:latin typeface="Roboto Mono Light"/>
                <a:ea typeface="Roboto Mono Light"/>
                <a:cs typeface="Roboto Mono Light"/>
                <a:sym typeface="Roboto Mono Light"/>
              </a:defRPr>
            </a:lvl1pPr>
            <a:lvl2pPr lvl="1" algn="ctr">
              <a:lnSpc>
                <a:spcPct val="115000"/>
              </a:lnSpc>
              <a:spcBef>
                <a:spcPts val="0"/>
              </a:spcBef>
              <a:spcAft>
                <a:spcPts val="0"/>
              </a:spcAft>
              <a:buClr>
                <a:schemeClr val="lt1"/>
              </a:buClr>
              <a:buSzPts val="3900"/>
              <a:buFont typeface="Roboto Mono Light"/>
              <a:buNone/>
              <a:defRPr sz="3900">
                <a:solidFill>
                  <a:schemeClr val="lt1"/>
                </a:solidFill>
                <a:latin typeface="Roboto Mono Light"/>
                <a:ea typeface="Roboto Mono Light"/>
                <a:cs typeface="Roboto Mono Light"/>
                <a:sym typeface="Roboto Mono Light"/>
              </a:defRPr>
            </a:lvl2pPr>
            <a:lvl3pPr lvl="2" algn="ctr">
              <a:lnSpc>
                <a:spcPct val="115000"/>
              </a:lnSpc>
              <a:spcBef>
                <a:spcPts val="0"/>
              </a:spcBef>
              <a:spcAft>
                <a:spcPts val="0"/>
              </a:spcAft>
              <a:buClr>
                <a:schemeClr val="lt1"/>
              </a:buClr>
              <a:buSzPts val="3900"/>
              <a:buFont typeface="Roboto Mono Light"/>
              <a:buNone/>
              <a:defRPr sz="3900">
                <a:solidFill>
                  <a:schemeClr val="lt1"/>
                </a:solidFill>
                <a:latin typeface="Roboto Mono Light"/>
                <a:ea typeface="Roboto Mono Light"/>
                <a:cs typeface="Roboto Mono Light"/>
                <a:sym typeface="Roboto Mono Light"/>
              </a:defRPr>
            </a:lvl3pPr>
            <a:lvl4pPr lvl="3" algn="ctr">
              <a:lnSpc>
                <a:spcPct val="115000"/>
              </a:lnSpc>
              <a:spcBef>
                <a:spcPts val="0"/>
              </a:spcBef>
              <a:spcAft>
                <a:spcPts val="0"/>
              </a:spcAft>
              <a:buClr>
                <a:schemeClr val="lt1"/>
              </a:buClr>
              <a:buSzPts val="3900"/>
              <a:buFont typeface="Roboto Mono Light"/>
              <a:buNone/>
              <a:defRPr sz="3900">
                <a:solidFill>
                  <a:schemeClr val="lt1"/>
                </a:solidFill>
                <a:latin typeface="Roboto Mono Light"/>
                <a:ea typeface="Roboto Mono Light"/>
                <a:cs typeface="Roboto Mono Light"/>
                <a:sym typeface="Roboto Mono Light"/>
              </a:defRPr>
            </a:lvl4pPr>
            <a:lvl5pPr lvl="4" algn="ctr">
              <a:lnSpc>
                <a:spcPct val="115000"/>
              </a:lnSpc>
              <a:spcBef>
                <a:spcPts val="0"/>
              </a:spcBef>
              <a:spcAft>
                <a:spcPts val="0"/>
              </a:spcAft>
              <a:buClr>
                <a:schemeClr val="lt1"/>
              </a:buClr>
              <a:buSzPts val="3900"/>
              <a:buFont typeface="Roboto Mono Light"/>
              <a:buNone/>
              <a:defRPr sz="3900">
                <a:solidFill>
                  <a:schemeClr val="lt1"/>
                </a:solidFill>
                <a:latin typeface="Roboto Mono Light"/>
                <a:ea typeface="Roboto Mono Light"/>
                <a:cs typeface="Roboto Mono Light"/>
                <a:sym typeface="Roboto Mono Light"/>
              </a:defRPr>
            </a:lvl5pPr>
            <a:lvl6pPr lvl="5" algn="ctr">
              <a:lnSpc>
                <a:spcPct val="115000"/>
              </a:lnSpc>
              <a:spcBef>
                <a:spcPts val="0"/>
              </a:spcBef>
              <a:spcAft>
                <a:spcPts val="0"/>
              </a:spcAft>
              <a:buClr>
                <a:schemeClr val="lt1"/>
              </a:buClr>
              <a:buSzPts val="3900"/>
              <a:buFont typeface="Roboto Mono Light"/>
              <a:buNone/>
              <a:defRPr sz="3900">
                <a:solidFill>
                  <a:schemeClr val="lt1"/>
                </a:solidFill>
                <a:latin typeface="Roboto Mono Light"/>
                <a:ea typeface="Roboto Mono Light"/>
                <a:cs typeface="Roboto Mono Light"/>
                <a:sym typeface="Roboto Mono Light"/>
              </a:defRPr>
            </a:lvl6pPr>
            <a:lvl7pPr lvl="6" algn="ctr">
              <a:lnSpc>
                <a:spcPct val="115000"/>
              </a:lnSpc>
              <a:spcBef>
                <a:spcPts val="0"/>
              </a:spcBef>
              <a:spcAft>
                <a:spcPts val="0"/>
              </a:spcAft>
              <a:buClr>
                <a:schemeClr val="lt1"/>
              </a:buClr>
              <a:buSzPts val="3900"/>
              <a:buFont typeface="Roboto Mono Light"/>
              <a:buNone/>
              <a:defRPr sz="3900">
                <a:solidFill>
                  <a:schemeClr val="lt1"/>
                </a:solidFill>
                <a:latin typeface="Roboto Mono Light"/>
                <a:ea typeface="Roboto Mono Light"/>
                <a:cs typeface="Roboto Mono Light"/>
                <a:sym typeface="Roboto Mono Light"/>
              </a:defRPr>
            </a:lvl7pPr>
            <a:lvl8pPr lvl="7" algn="ctr">
              <a:lnSpc>
                <a:spcPct val="115000"/>
              </a:lnSpc>
              <a:spcBef>
                <a:spcPts val="0"/>
              </a:spcBef>
              <a:spcAft>
                <a:spcPts val="0"/>
              </a:spcAft>
              <a:buClr>
                <a:schemeClr val="lt1"/>
              </a:buClr>
              <a:buSzPts val="3900"/>
              <a:buFont typeface="Roboto Mono Light"/>
              <a:buNone/>
              <a:defRPr sz="3900">
                <a:solidFill>
                  <a:schemeClr val="lt1"/>
                </a:solidFill>
                <a:latin typeface="Roboto Mono Light"/>
                <a:ea typeface="Roboto Mono Light"/>
                <a:cs typeface="Roboto Mono Light"/>
                <a:sym typeface="Roboto Mono Light"/>
              </a:defRPr>
            </a:lvl8pPr>
            <a:lvl9pPr lvl="8" algn="ctr">
              <a:lnSpc>
                <a:spcPct val="115000"/>
              </a:lnSpc>
              <a:spcBef>
                <a:spcPts val="0"/>
              </a:spcBef>
              <a:spcAft>
                <a:spcPts val="0"/>
              </a:spcAft>
              <a:buClr>
                <a:schemeClr val="lt1"/>
              </a:buClr>
              <a:buSzPts val="3900"/>
              <a:buFont typeface="Roboto Mono Light"/>
              <a:buNone/>
              <a:defRPr sz="3900">
                <a:solidFill>
                  <a:schemeClr val="lt1"/>
                </a:solidFill>
                <a:latin typeface="Roboto Mono Light"/>
                <a:ea typeface="Roboto Mono Light"/>
                <a:cs typeface="Roboto Mono Light"/>
                <a:sym typeface="Roboto Mono Light"/>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Page List">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5437675" y="-125"/>
            <a:ext cx="37062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 name="Google Shape;39;p9"/>
          <p:cNvSpPr txBox="1"/>
          <p:nvPr>
            <p:ph type="title"/>
          </p:nvPr>
        </p:nvSpPr>
        <p:spPr>
          <a:xfrm>
            <a:off x="311700" y="555600"/>
            <a:ext cx="3706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9"/>
          <p:cNvSpPr txBox="1"/>
          <p:nvPr>
            <p:ph idx="1" type="body"/>
          </p:nvPr>
        </p:nvSpPr>
        <p:spPr>
          <a:xfrm>
            <a:off x="311700" y="1389600"/>
            <a:ext cx="3706200" cy="3179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indent="-330200" lvl="1" marL="9144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2pPr>
            <a:lvl3pPr indent="-330200" lvl="2" marL="13716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3pPr>
            <a:lvl4pPr indent="-330200" lvl="3" marL="18288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4pPr>
            <a:lvl5pPr indent="-330200" lvl="4" marL="22860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5pPr>
            <a:lvl6pPr indent="-330200" lvl="5" marL="2743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6pPr>
            <a:lvl7pPr indent="-330200" lvl="6" marL="32004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7pPr>
            <a:lvl8pPr indent="-330200" lvl="7" marL="36576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8pPr>
            <a:lvl9pPr indent="-330200" lvl="8" marL="41148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p:txBody>
      </p:sp>
      <p:pic>
        <p:nvPicPr>
          <p:cNvPr id="41" name="Google Shape;41;p9"/>
          <p:cNvPicPr preferRelativeResize="0"/>
          <p:nvPr/>
        </p:nvPicPr>
        <p:blipFill>
          <a:blip r:embed="rId2">
            <a:alphaModFix/>
          </a:blip>
          <a:stretch>
            <a:fillRect/>
          </a:stretch>
        </p:blipFill>
        <p:spPr>
          <a:xfrm>
            <a:off x="401650" y="4645200"/>
            <a:ext cx="1076850" cy="2127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Page Quote">
  <p:cSld name="SECTION_TITLE_AND_DESCRIPTION_1">
    <p:spTree>
      <p:nvGrpSpPr>
        <p:cNvPr id="42" name="Shape 42"/>
        <p:cNvGrpSpPr/>
        <p:nvPr/>
      </p:nvGrpSpPr>
      <p:grpSpPr>
        <a:xfrm>
          <a:off x="0" y="0"/>
          <a:ext cx="0" cy="0"/>
          <a:chOff x="0" y="0"/>
          <a:chExt cx="0" cy="0"/>
        </a:xfrm>
      </p:grpSpPr>
      <p:sp>
        <p:nvSpPr>
          <p:cNvPr id="43" name="Google Shape;43;p10"/>
          <p:cNvSpPr/>
          <p:nvPr/>
        </p:nvSpPr>
        <p:spPr>
          <a:xfrm>
            <a:off x="5437675" y="-125"/>
            <a:ext cx="37062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5" name="Google Shape;45;p10"/>
          <p:cNvSpPr txBox="1"/>
          <p:nvPr>
            <p:ph type="title"/>
          </p:nvPr>
        </p:nvSpPr>
        <p:spPr>
          <a:xfrm>
            <a:off x="311700" y="555600"/>
            <a:ext cx="3706200" cy="41076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2400"/>
              <a:buFont typeface="Roboto Mono Light"/>
              <a:buNone/>
              <a:defRPr sz="2400">
                <a:latin typeface="Roboto Mono Light"/>
                <a:ea typeface="Roboto Mono Light"/>
                <a:cs typeface="Roboto Mono Light"/>
                <a:sym typeface="Roboto Mono Light"/>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pic>
        <p:nvPicPr>
          <p:cNvPr id="46" name="Google Shape;46;p10"/>
          <p:cNvPicPr preferRelativeResize="0"/>
          <p:nvPr/>
        </p:nvPicPr>
        <p:blipFill>
          <a:blip r:embed="rId2">
            <a:alphaModFix/>
          </a:blip>
          <a:stretch>
            <a:fillRect/>
          </a:stretch>
        </p:blipFill>
        <p:spPr>
          <a:xfrm>
            <a:off x="401650" y="4645200"/>
            <a:ext cx="1076850" cy="2127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1pPr>
            <a:lvl2pPr lvl="1">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2pPr>
            <a:lvl3pPr lvl="2">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3pPr>
            <a:lvl4pPr lvl="3">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4pPr>
            <a:lvl5pPr lvl="4">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5pPr>
            <a:lvl6pPr lvl="5">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6pPr>
            <a:lvl7pPr lvl="6">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7pPr>
            <a:lvl8pPr lvl="7">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8pPr>
            <a:lvl9pPr lvl="8">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5.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9.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8.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11.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7.gi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 Id="rId3" Type="http://schemas.openxmlformats.org/officeDocument/2006/relationships/hyperlink" Target="https://developer.android.com/jetpack/compose" TargetMode="External"/><Relationship Id="rId4" Type="http://schemas.openxmlformats.org/officeDocument/2006/relationships/hyperlink" Target="https://developer.android.com/jetpack/compose/navigation" TargetMode="External"/><Relationship Id="rId9" Type="http://schemas.openxmlformats.org/officeDocument/2006/relationships/hyperlink" Target="https://github.com/PatilShreyas/NotyKT" TargetMode="External"/><Relationship Id="rId5" Type="http://schemas.openxmlformats.org/officeDocument/2006/relationships/hyperlink" Target="https://developer.android.com/jetpack/compose/navigation" TargetMode="External"/><Relationship Id="rId6" Type="http://schemas.openxmlformats.org/officeDocument/2006/relationships/hyperlink" Target="https://developer.android.com/jetpack/compose/libraries" TargetMode="External"/><Relationship Id="rId7" Type="http://schemas.openxmlformats.org/officeDocument/2006/relationships/hyperlink" Target="https://github.com/android/compose-samples" TargetMode="External"/><Relationship Id="rId8" Type="http://schemas.openxmlformats.org/officeDocument/2006/relationships/hyperlink" Target="https://github.com/bhavnathacker/ComposeDemo"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hyperlink" Target="https://github.com/PatilShreyas/NotyKT"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ctrTitle"/>
          </p:nvPr>
        </p:nvSpPr>
        <p:spPr>
          <a:xfrm>
            <a:off x="918950" y="1270625"/>
            <a:ext cx="4118100" cy="1563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Navigating Screens in Jetpack Compose</a:t>
            </a:r>
            <a:endParaRPr/>
          </a:p>
        </p:txBody>
      </p:sp>
      <p:sp>
        <p:nvSpPr>
          <p:cNvPr id="74" name="Google Shape;74;p16"/>
          <p:cNvSpPr txBox="1"/>
          <p:nvPr>
            <p:ph idx="1" type="subTitle"/>
          </p:nvPr>
        </p:nvSpPr>
        <p:spPr>
          <a:xfrm>
            <a:off x="918950" y="3278975"/>
            <a:ext cx="4118100" cy="7344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en"/>
              <a:t>Shreyas Patil</a:t>
            </a:r>
            <a:endParaRPr/>
          </a:p>
          <a:p>
            <a:pPr indent="0" lvl="0" marL="0" rtl="0" algn="l">
              <a:spcBef>
                <a:spcPts val="0"/>
              </a:spcBef>
              <a:spcAft>
                <a:spcPts val="0"/>
              </a:spcAft>
              <a:buNone/>
            </a:pPr>
            <a:r>
              <a:rPr lang="en"/>
              <a:t>Google Developers Expert for</a:t>
            </a:r>
            <a:endParaRPr/>
          </a:p>
          <a:p>
            <a:pPr indent="0" lvl="0" marL="0" rtl="0" algn="l">
              <a:spcBef>
                <a:spcPts val="0"/>
              </a:spcBef>
              <a:spcAft>
                <a:spcPts val="0"/>
              </a:spcAft>
              <a:buNone/>
            </a:pPr>
            <a:r>
              <a:rPr lang="en"/>
              <a:t>Android Developer @Paytm Insider</a:t>
            </a:r>
            <a:endParaRPr/>
          </a:p>
        </p:txBody>
      </p:sp>
      <p:pic>
        <p:nvPicPr>
          <p:cNvPr id="75" name="Google Shape;75;p16"/>
          <p:cNvPicPr preferRelativeResize="0"/>
          <p:nvPr/>
        </p:nvPicPr>
        <p:blipFill rotWithShape="1">
          <a:blip r:embed="rId3">
            <a:alphaModFix/>
          </a:blip>
          <a:srcRect b="40849" l="9230" r="9230" t="26085"/>
          <a:stretch/>
        </p:blipFill>
        <p:spPr>
          <a:xfrm>
            <a:off x="5748450" y="4505050"/>
            <a:ext cx="3041649" cy="285600"/>
          </a:xfrm>
          <a:prstGeom prst="rect">
            <a:avLst/>
          </a:prstGeom>
          <a:noFill/>
          <a:ln>
            <a:noFill/>
          </a:ln>
        </p:spPr>
      </p:pic>
      <p:sp>
        <p:nvSpPr>
          <p:cNvPr id="76" name="Google Shape;76;p16"/>
          <p:cNvSpPr txBox="1"/>
          <p:nvPr/>
        </p:nvSpPr>
        <p:spPr>
          <a:xfrm>
            <a:off x="6312808" y="4782425"/>
            <a:ext cx="2410200" cy="161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1050">
                <a:solidFill>
                  <a:srgbClr val="202124"/>
                </a:solidFill>
                <a:latin typeface="Google Sans"/>
                <a:ea typeface="Google Sans"/>
                <a:cs typeface="Google Sans"/>
                <a:sym typeface="Google Sans"/>
              </a:rPr>
              <a:t>India</a:t>
            </a:r>
            <a:endParaRPr sz="1050">
              <a:solidFill>
                <a:srgbClr val="202124"/>
              </a:solidFill>
              <a:latin typeface="Google Sans"/>
              <a:ea typeface="Google Sans"/>
              <a:cs typeface="Google Sans"/>
              <a:sym typeface="Google Sans"/>
            </a:endParaRPr>
          </a:p>
        </p:txBody>
      </p:sp>
      <p:pic>
        <p:nvPicPr>
          <p:cNvPr id="77" name="Google Shape;77;p16"/>
          <p:cNvPicPr preferRelativeResize="0"/>
          <p:nvPr/>
        </p:nvPicPr>
        <p:blipFill rotWithShape="1">
          <a:blip r:embed="rId4">
            <a:alphaModFix/>
          </a:blip>
          <a:srcRect b="7192" l="0" r="0" t="7183"/>
          <a:stretch/>
        </p:blipFill>
        <p:spPr>
          <a:xfrm>
            <a:off x="5399225" y="0"/>
            <a:ext cx="3744776" cy="4275302"/>
          </a:xfrm>
          <a:prstGeom prst="rect">
            <a:avLst/>
          </a:prstGeom>
          <a:noFill/>
          <a:ln>
            <a:noFill/>
          </a:ln>
        </p:spPr>
      </p:pic>
      <p:sp>
        <p:nvSpPr>
          <p:cNvPr id="78" name="Google Shape;78;p16"/>
          <p:cNvSpPr/>
          <p:nvPr/>
        </p:nvSpPr>
        <p:spPr>
          <a:xfrm>
            <a:off x="3361200" y="3503386"/>
            <a:ext cx="264276" cy="285577"/>
          </a:xfrm>
          <a:custGeom>
            <a:rect b="b" l="l" r="r" t="t"/>
            <a:pathLst>
              <a:path extrusionOk="0" h="21553" w="21600">
                <a:moveTo>
                  <a:pt x="4374" y="16140"/>
                </a:moveTo>
                <a:cubicBezTo>
                  <a:pt x="4374" y="16620"/>
                  <a:pt x="4828" y="17065"/>
                  <a:pt x="5488" y="17065"/>
                </a:cubicBezTo>
                <a:lnTo>
                  <a:pt x="6581" y="17065"/>
                </a:lnTo>
                <a:lnTo>
                  <a:pt x="6581" y="20200"/>
                </a:lnTo>
                <a:cubicBezTo>
                  <a:pt x="6581" y="20919"/>
                  <a:pt x="7283" y="21553"/>
                  <a:pt x="8211" y="21553"/>
                </a:cubicBezTo>
                <a:cubicBezTo>
                  <a:pt x="9139" y="21553"/>
                  <a:pt x="9841" y="20971"/>
                  <a:pt x="9841" y="20200"/>
                </a:cubicBezTo>
                <a:lnTo>
                  <a:pt x="9841" y="17065"/>
                </a:lnTo>
                <a:lnTo>
                  <a:pt x="12007" y="17065"/>
                </a:lnTo>
                <a:lnTo>
                  <a:pt x="12007" y="20200"/>
                </a:lnTo>
                <a:cubicBezTo>
                  <a:pt x="12007" y="20919"/>
                  <a:pt x="12688" y="21553"/>
                  <a:pt x="13637" y="21553"/>
                </a:cubicBezTo>
                <a:cubicBezTo>
                  <a:pt x="14565" y="21553"/>
                  <a:pt x="15266" y="20971"/>
                  <a:pt x="15266" y="20200"/>
                </a:cubicBezTo>
                <a:lnTo>
                  <a:pt x="15266" y="17065"/>
                </a:lnTo>
                <a:lnTo>
                  <a:pt x="16360" y="17065"/>
                </a:lnTo>
                <a:cubicBezTo>
                  <a:pt x="16938" y="17065"/>
                  <a:pt x="17474" y="16671"/>
                  <a:pt x="17474" y="16140"/>
                </a:cubicBezTo>
                <a:lnTo>
                  <a:pt x="17474" y="7199"/>
                </a:lnTo>
                <a:lnTo>
                  <a:pt x="4539" y="7199"/>
                </a:lnTo>
                <a:lnTo>
                  <a:pt x="4539" y="16140"/>
                </a:lnTo>
                <a:lnTo>
                  <a:pt x="4374" y="16140"/>
                </a:lnTo>
                <a:close/>
                <a:moveTo>
                  <a:pt x="1630" y="7147"/>
                </a:moveTo>
                <a:cubicBezTo>
                  <a:pt x="763" y="7147"/>
                  <a:pt x="0" y="7730"/>
                  <a:pt x="0" y="8501"/>
                </a:cubicBezTo>
                <a:lnTo>
                  <a:pt x="0" y="14787"/>
                </a:lnTo>
                <a:cubicBezTo>
                  <a:pt x="0" y="15506"/>
                  <a:pt x="701" y="16140"/>
                  <a:pt x="1630" y="16140"/>
                </a:cubicBezTo>
                <a:cubicBezTo>
                  <a:pt x="2517" y="16140"/>
                  <a:pt x="3260" y="15558"/>
                  <a:pt x="3260" y="14787"/>
                </a:cubicBezTo>
                <a:lnTo>
                  <a:pt x="3260" y="8501"/>
                </a:lnTo>
                <a:cubicBezTo>
                  <a:pt x="3260" y="7781"/>
                  <a:pt x="2558" y="7147"/>
                  <a:pt x="1630" y="7147"/>
                </a:cubicBezTo>
                <a:close/>
                <a:moveTo>
                  <a:pt x="19970" y="7147"/>
                </a:moveTo>
                <a:cubicBezTo>
                  <a:pt x="19104" y="7147"/>
                  <a:pt x="18340" y="7730"/>
                  <a:pt x="18340" y="8501"/>
                </a:cubicBezTo>
                <a:lnTo>
                  <a:pt x="18340" y="14787"/>
                </a:lnTo>
                <a:cubicBezTo>
                  <a:pt x="18340" y="15506"/>
                  <a:pt x="19042" y="16140"/>
                  <a:pt x="19970" y="16140"/>
                </a:cubicBezTo>
                <a:cubicBezTo>
                  <a:pt x="20899" y="16140"/>
                  <a:pt x="21600" y="15558"/>
                  <a:pt x="21600" y="14787"/>
                </a:cubicBezTo>
                <a:lnTo>
                  <a:pt x="21600" y="8501"/>
                </a:lnTo>
                <a:cubicBezTo>
                  <a:pt x="21600" y="7781"/>
                  <a:pt x="20899" y="7147"/>
                  <a:pt x="19970" y="7147"/>
                </a:cubicBezTo>
                <a:close/>
                <a:moveTo>
                  <a:pt x="14627" y="1923"/>
                </a:moveTo>
                <a:lnTo>
                  <a:pt x="16009" y="775"/>
                </a:lnTo>
                <a:cubicBezTo>
                  <a:pt x="16257" y="570"/>
                  <a:pt x="16257" y="330"/>
                  <a:pt x="16009" y="141"/>
                </a:cubicBezTo>
                <a:cubicBezTo>
                  <a:pt x="15782" y="-47"/>
                  <a:pt x="15493" y="-47"/>
                  <a:pt x="15266" y="141"/>
                </a:cubicBezTo>
                <a:lnTo>
                  <a:pt x="13678" y="1443"/>
                </a:lnTo>
                <a:cubicBezTo>
                  <a:pt x="12811" y="1101"/>
                  <a:pt x="11883" y="861"/>
                  <a:pt x="10831" y="861"/>
                </a:cubicBezTo>
                <a:cubicBezTo>
                  <a:pt x="9779" y="861"/>
                  <a:pt x="8850" y="1066"/>
                  <a:pt x="7984" y="1443"/>
                </a:cubicBezTo>
                <a:lnTo>
                  <a:pt x="6354" y="141"/>
                </a:lnTo>
                <a:cubicBezTo>
                  <a:pt x="6127" y="-47"/>
                  <a:pt x="5818" y="-47"/>
                  <a:pt x="5591" y="141"/>
                </a:cubicBezTo>
                <a:cubicBezTo>
                  <a:pt x="5364" y="330"/>
                  <a:pt x="5364" y="570"/>
                  <a:pt x="5591" y="775"/>
                </a:cubicBezTo>
                <a:lnTo>
                  <a:pt x="6994" y="1923"/>
                </a:lnTo>
                <a:cubicBezTo>
                  <a:pt x="5426" y="2899"/>
                  <a:pt x="4374" y="4492"/>
                  <a:pt x="4374" y="6239"/>
                </a:cubicBezTo>
                <a:lnTo>
                  <a:pt x="17288" y="6239"/>
                </a:lnTo>
                <a:cubicBezTo>
                  <a:pt x="17288" y="4492"/>
                  <a:pt x="16257" y="2899"/>
                  <a:pt x="14627" y="1923"/>
                </a:cubicBezTo>
                <a:close/>
                <a:moveTo>
                  <a:pt x="8685" y="4492"/>
                </a:moveTo>
                <a:lnTo>
                  <a:pt x="7571" y="4492"/>
                </a:lnTo>
                <a:lnTo>
                  <a:pt x="7571" y="3567"/>
                </a:lnTo>
                <a:lnTo>
                  <a:pt x="8685" y="3567"/>
                </a:lnTo>
                <a:lnTo>
                  <a:pt x="8685" y="4492"/>
                </a:lnTo>
                <a:close/>
                <a:moveTo>
                  <a:pt x="14029" y="4492"/>
                </a:moveTo>
                <a:lnTo>
                  <a:pt x="12935" y="4492"/>
                </a:lnTo>
                <a:lnTo>
                  <a:pt x="12935" y="3567"/>
                </a:lnTo>
                <a:lnTo>
                  <a:pt x="14029" y="3567"/>
                </a:lnTo>
                <a:lnTo>
                  <a:pt x="14029" y="4492"/>
                </a:lnTo>
                <a:close/>
              </a:path>
            </a:pathLst>
          </a:custGeom>
          <a:solidFill>
            <a:srgbClr val="31A853"/>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999999"/>
              </a:buClr>
              <a:buSzPts val="1100"/>
              <a:buFont typeface="Google Sans"/>
              <a:buNone/>
            </a:pPr>
            <a:r>
              <a:t/>
            </a:r>
            <a:endParaRPr b="0" i="0" sz="1100" u="none" cap="none" strike="noStrike">
              <a:solidFill>
                <a:srgbClr val="999999"/>
              </a:solidFill>
              <a:latin typeface="Google Sans"/>
              <a:ea typeface="Google Sans"/>
              <a:cs typeface="Google Sans"/>
              <a:sym typeface="Google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Using Compose Navigation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type="title"/>
          </p:nvPr>
        </p:nvSpPr>
        <p:spPr>
          <a:xfrm>
            <a:off x="856775" y="902275"/>
            <a:ext cx="7430400" cy="3186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Jetpack Compose Navigation allows you to navigate between Composable screens by leveraging features of Navigation component.</a:t>
            </a:r>
            <a:endParaRPr/>
          </a:p>
          <a:p>
            <a:pPr indent="0" lvl="0" marL="0" rtl="0" algn="ctr">
              <a:spcBef>
                <a:spcPts val="0"/>
              </a:spcBef>
              <a:spcAft>
                <a:spcPts val="0"/>
              </a:spcAft>
              <a:buNone/>
            </a:pPr>
            <a:r>
              <a:rPr lang="en"/>
              <a: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Why Jetpack Compose Navigation?</a:t>
            </a:r>
            <a:endParaRPr b="1"/>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Why Jetpack Compose Navigation?</a:t>
            </a:r>
            <a:endParaRPr b="1"/>
          </a:p>
        </p:txBody>
      </p:sp>
      <p:sp>
        <p:nvSpPr>
          <p:cNvPr id="145" name="Google Shape;145;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100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Can leverage Single-activity architecture</a:t>
            </a:r>
            <a:endParaRPr>
              <a:solidFill>
                <a:schemeClr val="dk1"/>
              </a:solidFill>
              <a:latin typeface="Google Sans"/>
              <a:ea typeface="Google Sans"/>
              <a:cs typeface="Google Sans"/>
              <a:sym typeface="Google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Why Jetpack Compose Navigation?</a:t>
            </a:r>
            <a:endParaRPr b="1"/>
          </a:p>
        </p:txBody>
      </p:sp>
      <p:sp>
        <p:nvSpPr>
          <p:cNvPr id="151" name="Google Shape;151;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Can leverage Single-activity architecture</a:t>
            </a:r>
            <a:endParaRPr>
              <a:solidFill>
                <a:schemeClr val="dk1"/>
              </a:solidFill>
              <a:latin typeface="Google Sans"/>
              <a:ea typeface="Google Sans"/>
              <a:cs typeface="Google Sans"/>
              <a:sym typeface="Google Sans"/>
            </a:endParaRPr>
          </a:p>
          <a:p>
            <a:pPr indent="-330200" lvl="0" marL="457200" rtl="0" algn="l">
              <a:spcBef>
                <a:spcPts val="1000"/>
              </a:spcBef>
              <a:spcAft>
                <a:spcPts val="100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Easy to get NavHostController reference in </a:t>
            </a:r>
            <a:r>
              <a:rPr lang="en">
                <a:solidFill>
                  <a:srgbClr val="9E880D"/>
                </a:solidFill>
                <a:highlight>
                  <a:schemeClr val="lt1"/>
                </a:highlight>
                <a:latin typeface="JetBrains Mono"/>
                <a:ea typeface="JetBrains Mono"/>
                <a:cs typeface="JetBrains Mono"/>
                <a:sym typeface="JetBrains Mono"/>
              </a:rPr>
              <a:t>@Composable</a:t>
            </a:r>
            <a:r>
              <a:rPr lang="en">
                <a:solidFill>
                  <a:schemeClr val="dk1"/>
                </a:solidFill>
                <a:highlight>
                  <a:srgbClr val="FFFFFF"/>
                </a:highlight>
                <a:latin typeface="Google Sans"/>
                <a:ea typeface="Google Sans"/>
                <a:cs typeface="Google Sans"/>
                <a:sym typeface="Google Sans"/>
              </a:rPr>
              <a:t> </a:t>
            </a:r>
            <a:r>
              <a:rPr lang="en">
                <a:solidFill>
                  <a:schemeClr val="dk1"/>
                </a:solidFill>
                <a:latin typeface="Google Sans"/>
                <a:ea typeface="Google Sans"/>
                <a:cs typeface="Google Sans"/>
                <a:sym typeface="Google Sans"/>
              </a:rPr>
              <a:t>functions</a:t>
            </a:r>
            <a:endParaRPr>
              <a:solidFill>
                <a:schemeClr val="dk1"/>
              </a:solidFill>
              <a:latin typeface="Google Sans"/>
              <a:ea typeface="Google Sans"/>
              <a:cs typeface="Google Sans"/>
              <a:sym typeface="Google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Why Jetpack Compose Navigation?</a:t>
            </a:r>
            <a:endParaRPr b="1"/>
          </a:p>
        </p:txBody>
      </p:sp>
      <p:sp>
        <p:nvSpPr>
          <p:cNvPr id="157" name="Google Shape;157;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Can leverage Single-activity architecture</a:t>
            </a:r>
            <a:endParaRPr>
              <a:solidFill>
                <a:schemeClr val="dk1"/>
              </a:solidFill>
              <a:latin typeface="Google Sans"/>
              <a:ea typeface="Google Sans"/>
              <a:cs typeface="Google Sans"/>
              <a:sym typeface="Google Sans"/>
            </a:endParaRPr>
          </a:p>
          <a:p>
            <a:pPr indent="-330200" lvl="0" marL="457200" rtl="0" algn="l">
              <a:spcBef>
                <a:spcPts val="1000"/>
              </a:spcBef>
              <a:spcAft>
                <a:spcPts val="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Easy to get NavHostController reference in </a:t>
            </a:r>
            <a:r>
              <a:rPr lang="en">
                <a:solidFill>
                  <a:srgbClr val="9E880D"/>
                </a:solidFill>
                <a:highlight>
                  <a:schemeClr val="lt1"/>
                </a:highlight>
                <a:latin typeface="JetBrains Mono"/>
                <a:ea typeface="JetBrains Mono"/>
                <a:cs typeface="JetBrains Mono"/>
                <a:sym typeface="JetBrains Mono"/>
              </a:rPr>
              <a:t>@Composable</a:t>
            </a:r>
            <a:r>
              <a:rPr lang="en">
                <a:solidFill>
                  <a:schemeClr val="dk1"/>
                </a:solidFill>
                <a:highlight>
                  <a:srgbClr val="FFFFFF"/>
                </a:highlight>
                <a:latin typeface="Google Sans"/>
                <a:ea typeface="Google Sans"/>
                <a:cs typeface="Google Sans"/>
                <a:sym typeface="Google Sans"/>
              </a:rPr>
              <a:t> </a:t>
            </a:r>
            <a:r>
              <a:rPr lang="en">
                <a:solidFill>
                  <a:schemeClr val="dk1"/>
                </a:solidFill>
                <a:latin typeface="Google Sans"/>
                <a:ea typeface="Google Sans"/>
                <a:cs typeface="Google Sans"/>
                <a:sym typeface="Google Sans"/>
              </a:rPr>
              <a:t>functions</a:t>
            </a:r>
            <a:endParaRPr>
              <a:solidFill>
                <a:schemeClr val="dk1"/>
              </a:solidFill>
              <a:latin typeface="Google Sans"/>
              <a:ea typeface="Google Sans"/>
              <a:cs typeface="Google Sans"/>
              <a:sym typeface="Google Sans"/>
            </a:endParaRPr>
          </a:p>
          <a:p>
            <a:pPr indent="-330200" lvl="0" marL="457200" rtl="0" algn="l">
              <a:spcBef>
                <a:spcPts val="1000"/>
              </a:spcBef>
              <a:spcAft>
                <a:spcPts val="100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Decoupling dependencies and UI screen</a:t>
            </a:r>
            <a:endParaRPr>
              <a:solidFill>
                <a:schemeClr val="dk1"/>
              </a:solidFill>
              <a:latin typeface="Google Sans"/>
              <a:ea typeface="Google Sans"/>
              <a:cs typeface="Google Sans"/>
              <a:sym typeface="Google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Why Jetpack Compose Navigation?</a:t>
            </a:r>
            <a:endParaRPr b="1"/>
          </a:p>
        </p:txBody>
      </p:sp>
      <p:sp>
        <p:nvSpPr>
          <p:cNvPr id="163" name="Google Shape;163;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Can leverage Single-activity architecture</a:t>
            </a:r>
            <a:endParaRPr>
              <a:solidFill>
                <a:schemeClr val="dk1"/>
              </a:solidFill>
              <a:latin typeface="Google Sans"/>
              <a:ea typeface="Google Sans"/>
              <a:cs typeface="Google Sans"/>
              <a:sym typeface="Google Sans"/>
            </a:endParaRPr>
          </a:p>
          <a:p>
            <a:pPr indent="-330200" lvl="0" marL="457200" rtl="0" algn="l">
              <a:spcBef>
                <a:spcPts val="1000"/>
              </a:spcBef>
              <a:spcAft>
                <a:spcPts val="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Easy to get NavHostController reference in </a:t>
            </a:r>
            <a:r>
              <a:rPr lang="en">
                <a:solidFill>
                  <a:srgbClr val="9E880D"/>
                </a:solidFill>
                <a:highlight>
                  <a:schemeClr val="lt1"/>
                </a:highlight>
                <a:latin typeface="JetBrains Mono"/>
                <a:ea typeface="JetBrains Mono"/>
                <a:cs typeface="JetBrains Mono"/>
                <a:sym typeface="JetBrains Mono"/>
              </a:rPr>
              <a:t>@Composable</a:t>
            </a:r>
            <a:r>
              <a:rPr lang="en">
                <a:solidFill>
                  <a:schemeClr val="dk1"/>
                </a:solidFill>
                <a:highlight>
                  <a:srgbClr val="FFFFFF"/>
                </a:highlight>
                <a:latin typeface="Google Sans"/>
                <a:ea typeface="Google Sans"/>
                <a:cs typeface="Google Sans"/>
                <a:sym typeface="Google Sans"/>
              </a:rPr>
              <a:t> </a:t>
            </a:r>
            <a:r>
              <a:rPr lang="en">
                <a:solidFill>
                  <a:schemeClr val="dk1"/>
                </a:solidFill>
                <a:latin typeface="Google Sans"/>
                <a:ea typeface="Google Sans"/>
                <a:cs typeface="Google Sans"/>
                <a:sym typeface="Google Sans"/>
              </a:rPr>
              <a:t>functions</a:t>
            </a:r>
            <a:endParaRPr>
              <a:solidFill>
                <a:schemeClr val="dk1"/>
              </a:solidFill>
              <a:latin typeface="Google Sans"/>
              <a:ea typeface="Google Sans"/>
              <a:cs typeface="Google Sans"/>
              <a:sym typeface="Google Sans"/>
            </a:endParaRPr>
          </a:p>
          <a:p>
            <a:pPr indent="-330200" lvl="0" marL="457200" rtl="0" algn="l">
              <a:spcBef>
                <a:spcPts val="1000"/>
              </a:spcBef>
              <a:spcAft>
                <a:spcPts val="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Decoupling dependencies and UI screen</a:t>
            </a:r>
            <a:endParaRPr>
              <a:solidFill>
                <a:schemeClr val="dk1"/>
              </a:solidFill>
              <a:latin typeface="Google Sans"/>
              <a:ea typeface="Google Sans"/>
              <a:cs typeface="Google Sans"/>
              <a:sym typeface="Google Sans"/>
            </a:endParaRPr>
          </a:p>
          <a:p>
            <a:pPr indent="-330200" lvl="0" marL="457200" rtl="0" algn="l">
              <a:spcBef>
                <a:spcPts val="1000"/>
              </a:spcBef>
              <a:spcAft>
                <a:spcPts val="100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Easy to test navigation logic</a:t>
            </a:r>
            <a:endParaRPr>
              <a:solidFill>
                <a:schemeClr val="dk1"/>
              </a:solidFill>
              <a:latin typeface="Google Sans"/>
              <a:ea typeface="Google Sans"/>
              <a:cs typeface="Google Sans"/>
              <a:sym typeface="Google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Add dependency</a:t>
            </a:r>
            <a:endParaRPr b="1"/>
          </a:p>
        </p:txBody>
      </p:sp>
      <p:sp>
        <p:nvSpPr>
          <p:cNvPr id="169" name="Google Shape;169;p32"/>
          <p:cNvSpPr txBox="1"/>
          <p:nvPr>
            <p:ph idx="1" type="body"/>
          </p:nvPr>
        </p:nvSpPr>
        <p:spPr>
          <a:xfrm>
            <a:off x="311700" y="1799625"/>
            <a:ext cx="8282100" cy="231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dependencies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8C8C8C"/>
                </a:solidFill>
                <a:highlight>
                  <a:srgbClr val="FFFFFF"/>
                </a:highlight>
                <a:latin typeface="JetBrains Mono"/>
                <a:ea typeface="JetBrains Mono"/>
                <a:cs typeface="JetBrains Mono"/>
                <a:sym typeface="JetBrains Mono"/>
              </a:rPr>
              <a:t>// Compose Navigation</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implementation </a:t>
            </a:r>
            <a:r>
              <a:rPr b="1" lang="en" sz="1200">
                <a:solidFill>
                  <a:srgbClr val="067D17"/>
                </a:solidFill>
                <a:highlight>
                  <a:srgbClr val="FFFFFF"/>
                </a:highlight>
                <a:latin typeface="JetBrains Mono"/>
                <a:ea typeface="JetBrains Mono"/>
                <a:cs typeface="JetBrains Mono"/>
                <a:sym typeface="JetBrains Mono"/>
              </a:rPr>
              <a:t>"androidx.navigation:navigation-compose:2.4.0-alpha10"</a:t>
            </a:r>
            <a:endParaRPr b="1" sz="1200">
              <a:solidFill>
                <a:srgbClr val="067D17"/>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highlight>
                <a:srgbClr val="FFFFFF"/>
              </a:highlight>
              <a:latin typeface="JetBrains Mono"/>
              <a:ea typeface="JetBrains Mono"/>
              <a:cs typeface="JetBrains Mono"/>
              <a:sym typeface="JetBrains Mono"/>
            </a:endParaRPr>
          </a:p>
        </p:txBody>
      </p:sp>
      <p:sp>
        <p:nvSpPr>
          <p:cNvPr id="170" name="Google Shape;170;p32"/>
          <p:cNvSpPr txBox="1"/>
          <p:nvPr>
            <p:ph idx="1" type="body"/>
          </p:nvPr>
        </p:nvSpPr>
        <p:spPr>
          <a:xfrm>
            <a:off x="311700" y="1152475"/>
            <a:ext cx="8282100" cy="51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latin typeface="Google Sans"/>
                <a:ea typeface="Google Sans"/>
                <a:cs typeface="Google Sans"/>
                <a:sym typeface="Google Sans"/>
              </a:rPr>
              <a:t>Add a below dependency in your</a:t>
            </a:r>
            <a:r>
              <a:rPr i="1" lang="en">
                <a:solidFill>
                  <a:schemeClr val="dk1"/>
                </a:solidFill>
                <a:latin typeface="Google Sans"/>
                <a:ea typeface="Google Sans"/>
                <a:cs typeface="Google Sans"/>
                <a:sym typeface="Google Sans"/>
              </a:rPr>
              <a:t> Jetpack Compose Application</a:t>
            </a:r>
            <a:r>
              <a:rPr lang="en">
                <a:solidFill>
                  <a:schemeClr val="dk1"/>
                </a:solidFill>
                <a:latin typeface="Google Sans"/>
                <a:ea typeface="Google Sans"/>
                <a:cs typeface="Google Sans"/>
                <a:sym typeface="Google Sans"/>
              </a:rPr>
              <a:t> module</a:t>
            </a:r>
            <a:endParaRPr>
              <a:solidFill>
                <a:schemeClr val="dk1"/>
              </a:solidFill>
              <a:latin typeface="Google Sans"/>
              <a:ea typeface="Google Sans"/>
              <a:cs typeface="Google Sans"/>
              <a:sym typeface="Google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Setting up Activity</a:t>
            </a:r>
            <a:endParaRPr b="1"/>
          </a:p>
        </p:txBody>
      </p:sp>
      <p:sp>
        <p:nvSpPr>
          <p:cNvPr id="176" name="Google Shape;176;p33"/>
          <p:cNvSpPr txBox="1"/>
          <p:nvPr>
            <p:ph idx="1" type="body"/>
          </p:nvPr>
        </p:nvSpPr>
        <p:spPr>
          <a:xfrm>
            <a:off x="311700" y="1912000"/>
            <a:ext cx="8282100" cy="2800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class </a:t>
            </a:r>
            <a:r>
              <a:rPr lang="en" sz="1200">
                <a:solidFill>
                  <a:schemeClr val="dk1"/>
                </a:solidFill>
                <a:highlight>
                  <a:srgbClr val="FFFFFF"/>
                </a:highlight>
                <a:latin typeface="JetBrains Mono"/>
                <a:ea typeface="JetBrains Mono"/>
                <a:cs typeface="JetBrains Mono"/>
                <a:sym typeface="JetBrains Mono"/>
              </a:rPr>
              <a:t>MainActivity </a:t>
            </a:r>
            <a:r>
              <a:rPr lang="en" sz="1200">
                <a:solidFill>
                  <a:srgbClr val="080808"/>
                </a:solidFill>
                <a:highlight>
                  <a:srgbClr val="FFFFFF"/>
                </a:highlight>
                <a:latin typeface="JetBrains Mono"/>
                <a:ea typeface="JetBrains Mono"/>
                <a:cs typeface="JetBrains Mono"/>
                <a:sym typeface="JetBrains Mono"/>
              </a:rPr>
              <a:t>: AppCompatActivity()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override fun </a:t>
            </a:r>
            <a:r>
              <a:rPr lang="en" sz="1200">
                <a:solidFill>
                  <a:srgbClr val="00627A"/>
                </a:solidFill>
                <a:highlight>
                  <a:srgbClr val="FFFFFF"/>
                </a:highlight>
                <a:latin typeface="JetBrains Mono"/>
                <a:ea typeface="JetBrains Mono"/>
                <a:cs typeface="JetBrains Mono"/>
                <a:sym typeface="JetBrains Mono"/>
              </a:rPr>
              <a:t>onCreate</a:t>
            </a:r>
            <a:r>
              <a:rPr lang="en" sz="1200">
                <a:solidFill>
                  <a:srgbClr val="080808"/>
                </a:solidFill>
                <a:highlight>
                  <a:srgbClr val="FFFFFF"/>
                </a:highlight>
                <a:latin typeface="JetBrains Mono"/>
                <a:ea typeface="JetBrains Mono"/>
                <a:cs typeface="JetBrains Mono"/>
                <a:sym typeface="JetBrains Mono"/>
              </a:rPr>
              <a:t>(savedInstanceState: </a:t>
            </a:r>
            <a:r>
              <a:rPr lang="en" sz="1200">
                <a:solidFill>
                  <a:schemeClr val="dk1"/>
                </a:solidFill>
                <a:highlight>
                  <a:srgbClr val="FFFFFF"/>
                </a:highlight>
                <a:latin typeface="JetBrains Mono"/>
                <a:ea typeface="JetBrains Mono"/>
                <a:cs typeface="JetBrains Mono"/>
                <a:sym typeface="JetBrains Mono"/>
              </a:rPr>
              <a:t>Bundle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super</a:t>
            </a:r>
            <a:r>
              <a:rPr lang="en" sz="1200">
                <a:solidFill>
                  <a:srgbClr val="080808"/>
                </a:solidFill>
                <a:highlight>
                  <a:srgbClr val="FFFFFF"/>
                </a:highlight>
                <a:latin typeface="JetBrains Mono"/>
                <a:ea typeface="JetBrains Mono"/>
                <a:cs typeface="JetBrains Mono"/>
                <a:sym typeface="JetBrains Mono"/>
              </a:rPr>
              <a:t>.onCreate(savedInstanceState)</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setContent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YourAppTheme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45720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09900"/>
                </a:solidFill>
                <a:highlight>
                  <a:srgbClr val="FFFFFF"/>
                </a:highlight>
                <a:latin typeface="JetBrains Mono"/>
                <a:ea typeface="JetBrains Mono"/>
                <a:cs typeface="JetBrains Mono"/>
                <a:sym typeface="JetBrains Mono"/>
              </a:rPr>
              <a:t>MainNavigation</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45720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t/>
            </a:r>
            <a:endParaRPr sz="1200">
              <a:solidFill>
                <a:srgbClr val="080808"/>
              </a:solidFill>
              <a:highlight>
                <a:srgbClr val="FFFFFF"/>
              </a:highlight>
              <a:latin typeface="JetBrains Mono"/>
              <a:ea typeface="JetBrains Mono"/>
              <a:cs typeface="JetBrains Mono"/>
              <a:sym typeface="JetBrains Mono"/>
            </a:endParaRPr>
          </a:p>
        </p:txBody>
      </p:sp>
      <p:sp>
        <p:nvSpPr>
          <p:cNvPr id="177" name="Google Shape;177;p33"/>
          <p:cNvSpPr txBox="1"/>
          <p:nvPr>
            <p:ph idx="1" type="body"/>
          </p:nvPr>
        </p:nvSpPr>
        <p:spPr>
          <a:xfrm>
            <a:off x="311700" y="1152475"/>
            <a:ext cx="82821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latin typeface="Google Sans"/>
                <a:ea typeface="Google Sans"/>
                <a:cs typeface="Google Sans"/>
                <a:sym typeface="Google Sans"/>
              </a:rPr>
              <a:t>You won’t need additional setup for this!</a:t>
            </a:r>
            <a:endParaRPr>
              <a:solidFill>
                <a:schemeClr val="dk1"/>
              </a:solidFill>
              <a:latin typeface="Google Sans"/>
              <a:ea typeface="Google Sans"/>
              <a:cs typeface="Google Sans"/>
              <a:sym typeface="Google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Get the </a:t>
            </a:r>
            <a:r>
              <a:rPr b="1" lang="en">
                <a:latin typeface="JetBrains Mono"/>
                <a:ea typeface="JetBrains Mono"/>
                <a:cs typeface="JetBrains Mono"/>
                <a:sym typeface="JetBrains Mono"/>
              </a:rPr>
              <a:t>NavController</a:t>
            </a:r>
            <a:endParaRPr b="1">
              <a:latin typeface="JetBrains Mono"/>
              <a:ea typeface="JetBrains Mono"/>
              <a:cs typeface="JetBrains Mono"/>
              <a:sym typeface="JetBrains Mono"/>
            </a:endParaRPr>
          </a:p>
        </p:txBody>
      </p:sp>
      <p:sp>
        <p:nvSpPr>
          <p:cNvPr id="183" name="Google Shape;183;p34"/>
          <p:cNvSpPr txBox="1"/>
          <p:nvPr>
            <p:ph idx="1" type="body"/>
          </p:nvPr>
        </p:nvSpPr>
        <p:spPr>
          <a:xfrm>
            <a:off x="311700" y="1352925"/>
            <a:ext cx="4680900" cy="147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MainNavigation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navController </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09900"/>
                </a:solidFill>
                <a:highlight>
                  <a:srgbClr val="FFFFFF"/>
                </a:highlight>
                <a:latin typeface="JetBrains Mono"/>
                <a:ea typeface="JetBrains Mono"/>
                <a:cs typeface="JetBrains Mono"/>
                <a:sym typeface="JetBrains Mono"/>
              </a:rPr>
              <a:t>rememberNavController</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highlight>
                <a:srgbClr val="FFFFFF"/>
              </a:highlight>
              <a:latin typeface="JetBrains Mono"/>
              <a:ea typeface="JetBrains Mono"/>
              <a:cs typeface="JetBrains Mono"/>
              <a:sym typeface="JetBrains Mono"/>
            </a:endParaRPr>
          </a:p>
        </p:txBody>
      </p:sp>
      <p:sp>
        <p:nvSpPr>
          <p:cNvPr id="184" name="Google Shape;184;p34"/>
          <p:cNvSpPr txBox="1"/>
          <p:nvPr>
            <p:ph idx="1" type="body"/>
          </p:nvPr>
        </p:nvSpPr>
        <p:spPr>
          <a:xfrm>
            <a:off x="4855475" y="1017725"/>
            <a:ext cx="3976800" cy="3741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lang="en">
                <a:solidFill>
                  <a:schemeClr val="dk1"/>
                </a:solidFill>
                <a:latin typeface="Google Sans"/>
                <a:ea typeface="Google Sans"/>
                <a:cs typeface="Google Sans"/>
                <a:sym typeface="Google Sans"/>
              </a:rPr>
              <a:t>The </a:t>
            </a:r>
            <a:r>
              <a:rPr lang="en">
                <a:solidFill>
                  <a:schemeClr val="dk1"/>
                </a:solidFill>
                <a:latin typeface="JetBrains Mono"/>
                <a:ea typeface="JetBrains Mono"/>
                <a:cs typeface="JetBrains Mono"/>
                <a:sym typeface="JetBrains Mono"/>
              </a:rPr>
              <a:t>NavController </a:t>
            </a:r>
            <a:r>
              <a:rPr lang="en">
                <a:solidFill>
                  <a:schemeClr val="dk1"/>
                </a:solidFill>
                <a:latin typeface="Google Sans"/>
                <a:ea typeface="Google Sans"/>
                <a:cs typeface="Google Sans"/>
                <a:sym typeface="Google Sans"/>
              </a:rPr>
              <a:t>is the central API for the Navigation component. </a:t>
            </a:r>
            <a:endParaRPr>
              <a:solidFill>
                <a:schemeClr val="dk1"/>
              </a:solidFill>
              <a:latin typeface="Google Sans"/>
              <a:ea typeface="Google Sans"/>
              <a:cs typeface="Google Sans"/>
              <a:sym typeface="Google Sans"/>
            </a:endParaRPr>
          </a:p>
          <a:p>
            <a:pPr indent="-330200" lvl="0" marL="457200" rtl="0" algn="l">
              <a:spcBef>
                <a:spcPts val="1000"/>
              </a:spcBef>
              <a:spcAft>
                <a:spcPts val="1000"/>
              </a:spcAft>
              <a:buClr>
                <a:schemeClr val="dk1"/>
              </a:buClr>
              <a:buSzPts val="1600"/>
              <a:buFont typeface="Google Sans"/>
              <a:buChar char="●"/>
            </a:pPr>
            <a:r>
              <a:rPr lang="en">
                <a:solidFill>
                  <a:schemeClr val="dk1"/>
                </a:solidFill>
                <a:latin typeface="Google Sans"/>
                <a:ea typeface="Google Sans"/>
                <a:cs typeface="Google Sans"/>
                <a:sym typeface="Google Sans"/>
              </a:rPr>
              <a:t>It is stateful and keeps track of the back stack of composables that make up the screens in your app and the state of each screen.</a:t>
            </a:r>
            <a:endParaRPr>
              <a:solidFill>
                <a:schemeClr val="dk1"/>
              </a:solidFill>
              <a:latin typeface="Google Sans"/>
              <a:ea typeface="Google Sans"/>
              <a:cs typeface="Google Sans"/>
              <a:sym typeface="Google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What’s navigation?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Create the </a:t>
            </a:r>
            <a:r>
              <a:rPr b="1" lang="en">
                <a:latin typeface="JetBrains Mono"/>
                <a:ea typeface="JetBrains Mono"/>
                <a:cs typeface="JetBrains Mono"/>
                <a:sym typeface="JetBrains Mono"/>
              </a:rPr>
              <a:t>NavHost</a:t>
            </a:r>
            <a:endParaRPr b="1">
              <a:latin typeface="JetBrains Mono"/>
              <a:ea typeface="JetBrains Mono"/>
              <a:cs typeface="JetBrains Mono"/>
              <a:sym typeface="JetBrains Mono"/>
            </a:endParaRPr>
          </a:p>
        </p:txBody>
      </p:sp>
      <p:sp>
        <p:nvSpPr>
          <p:cNvPr id="190" name="Google Shape;190;p35"/>
          <p:cNvSpPr txBox="1"/>
          <p:nvPr>
            <p:ph idx="1" type="body"/>
          </p:nvPr>
        </p:nvSpPr>
        <p:spPr>
          <a:xfrm>
            <a:off x="311700" y="1366425"/>
            <a:ext cx="5448900" cy="263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MainNavigation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navController </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rememberNavController</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NavHost</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startDestination = </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"addNote"</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AddNoteScreen</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chemeClr val="lt1"/>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"login"</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LoginScreen</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"signup"</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SignUpScreen</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"about"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AboutScreen</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highlight>
                <a:srgbClr val="FFFFFF"/>
              </a:highlight>
              <a:latin typeface="JetBrains Mono"/>
              <a:ea typeface="JetBrains Mono"/>
              <a:cs typeface="JetBrains Mono"/>
              <a:sym typeface="JetBrains Mon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Create the </a:t>
            </a:r>
            <a:r>
              <a:rPr b="1" lang="en">
                <a:latin typeface="JetBrains Mono"/>
                <a:ea typeface="JetBrains Mono"/>
                <a:cs typeface="JetBrains Mono"/>
                <a:sym typeface="JetBrains Mono"/>
              </a:rPr>
              <a:t>NavHost</a:t>
            </a:r>
            <a:endParaRPr b="1">
              <a:latin typeface="JetBrains Mono"/>
              <a:ea typeface="JetBrains Mono"/>
              <a:cs typeface="JetBrains Mono"/>
              <a:sym typeface="JetBrains Mono"/>
            </a:endParaRPr>
          </a:p>
        </p:txBody>
      </p:sp>
      <p:sp>
        <p:nvSpPr>
          <p:cNvPr id="196" name="Google Shape;196;p36"/>
          <p:cNvSpPr txBox="1"/>
          <p:nvPr>
            <p:ph idx="1" type="body"/>
          </p:nvPr>
        </p:nvSpPr>
        <p:spPr>
          <a:xfrm>
            <a:off x="311700" y="1366425"/>
            <a:ext cx="5448900" cy="263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MainNavigation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navController </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rememberNavController</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NavHost</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startDestination = </a:t>
            </a:r>
            <a:r>
              <a:rPr lang="en" sz="1200">
                <a:solidFill>
                  <a:srgbClr val="067D17"/>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67D17"/>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67D17"/>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i="1" lang="en" sz="1200">
                <a:solidFill>
                  <a:srgbClr val="00627A"/>
                </a:solidFill>
                <a:highlight>
                  <a:srgbClr val="FFFFFF"/>
                </a:highlight>
                <a:latin typeface="JetBrains Mono"/>
                <a:ea typeface="JetBrains Mono"/>
                <a:cs typeface="JetBrains Mono"/>
                <a:sym typeface="JetBrains Mono"/>
              </a:rPr>
              <a:t>      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"addNote"</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AddNoteScreen</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chemeClr val="lt1"/>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"login"</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LoginScreen</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"signup"</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SignUpScreen</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"about"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AboutScreen</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highlight>
                <a:srgbClr val="FFFFFF"/>
              </a:highlight>
              <a:latin typeface="JetBrains Mono"/>
              <a:ea typeface="JetBrains Mono"/>
              <a:cs typeface="JetBrains Mono"/>
              <a:sym typeface="JetBrains Mono"/>
            </a:endParaRPr>
          </a:p>
        </p:txBody>
      </p:sp>
      <p:grpSp>
        <p:nvGrpSpPr>
          <p:cNvPr id="197" name="Google Shape;197;p36"/>
          <p:cNvGrpSpPr/>
          <p:nvPr/>
        </p:nvGrpSpPr>
        <p:grpSpPr>
          <a:xfrm>
            <a:off x="5525386" y="2202450"/>
            <a:ext cx="2775889" cy="369300"/>
            <a:chOff x="5525386" y="2202450"/>
            <a:chExt cx="2775889" cy="369300"/>
          </a:xfrm>
        </p:grpSpPr>
        <p:sp>
          <p:nvSpPr>
            <p:cNvPr id="198" name="Google Shape;198;p36"/>
            <p:cNvSpPr txBox="1"/>
            <p:nvPr/>
          </p:nvSpPr>
          <p:spPr>
            <a:xfrm>
              <a:off x="6392975" y="2202450"/>
              <a:ext cx="1908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accent1"/>
                  </a:solidFill>
                  <a:latin typeface="Google Sans"/>
                  <a:ea typeface="Google Sans"/>
                  <a:cs typeface="Google Sans"/>
                  <a:sym typeface="Google Sans"/>
                </a:rPr>
                <a:t>this: </a:t>
              </a:r>
              <a:r>
                <a:rPr b="1" lang="en" sz="1200">
                  <a:solidFill>
                    <a:schemeClr val="accent1"/>
                  </a:solidFill>
                  <a:latin typeface="Google Sans"/>
                  <a:ea typeface="Google Sans"/>
                  <a:cs typeface="Google Sans"/>
                  <a:sym typeface="Google Sans"/>
                </a:rPr>
                <a:t>NavGraphBuilder</a:t>
              </a:r>
              <a:endParaRPr b="1" sz="1200">
                <a:solidFill>
                  <a:schemeClr val="accent1"/>
                </a:solidFill>
                <a:latin typeface="Google Sans"/>
                <a:ea typeface="Google Sans"/>
                <a:cs typeface="Google Sans"/>
                <a:sym typeface="Google Sans"/>
              </a:endParaRPr>
            </a:p>
          </p:txBody>
        </p:sp>
        <p:cxnSp>
          <p:nvCxnSpPr>
            <p:cNvPr id="199" name="Google Shape;199;p36"/>
            <p:cNvCxnSpPr/>
            <p:nvPr/>
          </p:nvCxnSpPr>
          <p:spPr>
            <a:xfrm rot="10800000">
              <a:off x="5525386" y="2387100"/>
              <a:ext cx="867600" cy="0"/>
            </a:xfrm>
            <a:prstGeom prst="straightConnector1">
              <a:avLst/>
            </a:prstGeom>
            <a:noFill/>
            <a:ln cap="flat" cmpd="sng" w="19050">
              <a:solidFill>
                <a:srgbClr val="1A73E8"/>
              </a:solidFill>
              <a:prstDash val="solid"/>
              <a:miter lim="400000"/>
              <a:headEnd len="sm" w="sm"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Create the </a:t>
            </a:r>
            <a:r>
              <a:rPr b="1" lang="en">
                <a:latin typeface="JetBrains Mono"/>
                <a:ea typeface="JetBrains Mono"/>
                <a:cs typeface="JetBrains Mono"/>
                <a:sym typeface="JetBrains Mono"/>
              </a:rPr>
              <a:t>NavHost</a:t>
            </a:r>
            <a:endParaRPr b="1">
              <a:latin typeface="JetBrains Mono"/>
              <a:ea typeface="JetBrains Mono"/>
              <a:cs typeface="JetBrains Mono"/>
              <a:sym typeface="JetBrains Mono"/>
            </a:endParaRPr>
          </a:p>
        </p:txBody>
      </p:sp>
      <p:sp>
        <p:nvSpPr>
          <p:cNvPr id="205" name="Google Shape;205;p37"/>
          <p:cNvSpPr txBox="1"/>
          <p:nvPr>
            <p:ph idx="1" type="body"/>
          </p:nvPr>
        </p:nvSpPr>
        <p:spPr>
          <a:xfrm>
            <a:off x="311700" y="1366425"/>
            <a:ext cx="5448900" cy="263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MainNavigation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navController </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rememberNavController</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NavHost</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startDestination = </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b="1" i="1" lang="en" sz="1200">
                <a:solidFill>
                  <a:srgbClr val="00627A"/>
                </a:solidFill>
                <a:highlight>
                  <a:srgbClr val="FFFFFF"/>
                </a:highlight>
                <a:latin typeface="JetBrains Mono"/>
                <a:ea typeface="JetBrains Mono"/>
                <a:cs typeface="JetBrains Mono"/>
                <a:sym typeface="JetBrains Mono"/>
              </a:rPr>
              <a:t>composable</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067D17"/>
                </a:solidFill>
                <a:highlight>
                  <a:srgbClr val="FFFFFF"/>
                </a:highlight>
                <a:latin typeface="JetBrains Mono"/>
                <a:ea typeface="JetBrains Mono"/>
                <a:cs typeface="JetBrains Mono"/>
                <a:sym typeface="JetBrains Mono"/>
              </a:rPr>
              <a:t>"notes"</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09900"/>
                </a:solidFill>
                <a:highlight>
                  <a:srgbClr val="FFFFFF"/>
                </a:highlight>
                <a:latin typeface="JetBrains Mono"/>
                <a:ea typeface="JetBrains Mono"/>
                <a:cs typeface="JetBrains Mono"/>
                <a:sym typeface="JetBrains Mono"/>
              </a:rPr>
              <a:t>NotesScreen</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i="1" lang="en" sz="1200">
                <a:solidFill>
                  <a:srgbClr val="00627A"/>
                </a:solidFill>
                <a:highlight>
                  <a:srgbClr val="FFFFFF"/>
                </a:highlight>
                <a:latin typeface="JetBrains Mono"/>
                <a:ea typeface="JetBrains Mono"/>
                <a:cs typeface="JetBrains Mono"/>
                <a:sym typeface="JetBrains Mono"/>
              </a:rPr>
              <a:t>      composable</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067D17"/>
                </a:solidFill>
                <a:highlight>
                  <a:srgbClr val="FFFFFF"/>
                </a:highlight>
                <a:latin typeface="JetBrains Mono"/>
                <a:ea typeface="JetBrains Mono"/>
                <a:cs typeface="JetBrains Mono"/>
                <a:sym typeface="JetBrains Mono"/>
              </a:rPr>
              <a:t>"addNote"</a:t>
            </a:r>
            <a:r>
              <a:rPr b="1" lang="en" sz="1200">
                <a:solidFill>
                  <a:srgbClr val="080808"/>
                </a:solidFill>
                <a:highlight>
                  <a:srgbClr val="FFFFFF"/>
                </a:highlight>
                <a:latin typeface="JetBrains Mono"/>
                <a:ea typeface="JetBrains Mono"/>
                <a:cs typeface="JetBrains Mono"/>
                <a:sym typeface="JetBrains Mono"/>
              </a:rPr>
              <a:t>) { </a:t>
            </a:r>
            <a:r>
              <a:rPr b="1" lang="en" sz="1200">
                <a:solidFill>
                  <a:srgbClr val="009900"/>
                </a:solidFill>
                <a:highlight>
                  <a:srgbClr val="FFFFFF"/>
                </a:highlight>
                <a:latin typeface="JetBrains Mono"/>
                <a:ea typeface="JetBrains Mono"/>
                <a:cs typeface="JetBrains Mono"/>
                <a:sym typeface="JetBrains Mono"/>
              </a:rPr>
              <a:t>AddNoteScreen</a:t>
            </a:r>
            <a:r>
              <a:rPr b="1" lang="en" sz="1200">
                <a:solidFill>
                  <a:srgbClr val="080808"/>
                </a:solidFill>
                <a:highlight>
                  <a:srgbClr val="FFFFFF"/>
                </a:highlight>
                <a:latin typeface="JetBrains Mono"/>
                <a:ea typeface="JetBrains Mono"/>
                <a:cs typeface="JetBrains Mono"/>
                <a:sym typeface="JetBrains Mono"/>
              </a:rPr>
              <a:t>(</a:t>
            </a:r>
            <a:r>
              <a:rPr b="1" lang="en" sz="1200">
                <a:solidFill>
                  <a:schemeClr val="dk1"/>
                </a:solidFill>
                <a:highlight>
                  <a:schemeClr val="lt1"/>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b="1" i="1" lang="en" sz="1200">
                <a:solidFill>
                  <a:srgbClr val="00627A"/>
                </a:solidFill>
                <a:highlight>
                  <a:srgbClr val="FFFFFF"/>
                </a:highlight>
                <a:latin typeface="JetBrains Mono"/>
                <a:ea typeface="JetBrains Mono"/>
                <a:cs typeface="JetBrains Mono"/>
                <a:sym typeface="JetBrains Mono"/>
              </a:rPr>
              <a:t>composable</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067D17"/>
                </a:solidFill>
                <a:highlight>
                  <a:srgbClr val="FFFFFF"/>
                </a:highlight>
                <a:latin typeface="JetBrains Mono"/>
                <a:ea typeface="JetBrains Mono"/>
                <a:cs typeface="JetBrains Mono"/>
                <a:sym typeface="JetBrains Mono"/>
              </a:rPr>
              <a:t>"login"</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09900"/>
                </a:solidFill>
                <a:highlight>
                  <a:srgbClr val="FFFFFF"/>
                </a:highlight>
                <a:latin typeface="JetBrains Mono"/>
                <a:ea typeface="JetBrains Mono"/>
                <a:cs typeface="JetBrains Mono"/>
                <a:sym typeface="JetBrains Mono"/>
              </a:rPr>
              <a:t>LoginScreen</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b="1" i="1" lang="en" sz="1200">
                <a:solidFill>
                  <a:srgbClr val="00627A"/>
                </a:solidFill>
                <a:highlight>
                  <a:srgbClr val="FFFFFF"/>
                </a:highlight>
                <a:latin typeface="JetBrains Mono"/>
                <a:ea typeface="JetBrains Mono"/>
                <a:cs typeface="JetBrains Mono"/>
                <a:sym typeface="JetBrains Mono"/>
              </a:rPr>
              <a:t>composable</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067D17"/>
                </a:solidFill>
                <a:highlight>
                  <a:srgbClr val="FFFFFF"/>
                </a:highlight>
                <a:latin typeface="JetBrains Mono"/>
                <a:ea typeface="JetBrains Mono"/>
                <a:cs typeface="JetBrains Mono"/>
                <a:sym typeface="JetBrains Mono"/>
              </a:rPr>
              <a:t>"signup"</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09900"/>
                </a:solidFill>
                <a:highlight>
                  <a:srgbClr val="FFFFFF"/>
                </a:highlight>
                <a:latin typeface="JetBrains Mono"/>
                <a:ea typeface="JetBrains Mono"/>
                <a:cs typeface="JetBrains Mono"/>
                <a:sym typeface="JetBrains Mono"/>
              </a:rPr>
              <a:t>SignUpScreen</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b="1" i="1" lang="en" sz="1200">
                <a:solidFill>
                  <a:srgbClr val="00627A"/>
                </a:solidFill>
                <a:highlight>
                  <a:srgbClr val="FFFFFF"/>
                </a:highlight>
                <a:latin typeface="JetBrains Mono"/>
                <a:ea typeface="JetBrains Mono"/>
                <a:cs typeface="JetBrains Mono"/>
                <a:sym typeface="JetBrains Mono"/>
              </a:rPr>
              <a:t>composable</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067D17"/>
                </a:solidFill>
                <a:highlight>
                  <a:srgbClr val="FFFFFF"/>
                </a:highlight>
                <a:latin typeface="JetBrains Mono"/>
                <a:ea typeface="JetBrains Mono"/>
                <a:cs typeface="JetBrains Mono"/>
                <a:sym typeface="JetBrains Mono"/>
              </a:rPr>
              <a:t>"about"</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09900"/>
                </a:solidFill>
                <a:highlight>
                  <a:srgbClr val="FFFFFF"/>
                </a:highlight>
                <a:latin typeface="JetBrains Mono"/>
                <a:ea typeface="JetBrains Mono"/>
                <a:cs typeface="JetBrains Mono"/>
                <a:sym typeface="JetBrains Mono"/>
              </a:rPr>
              <a:t>AboutScreen</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highlight>
                <a:srgbClr val="FFFFFF"/>
              </a:highlight>
              <a:latin typeface="JetBrains Mono"/>
              <a:ea typeface="JetBrains Mono"/>
              <a:cs typeface="JetBrains Mono"/>
              <a:sym typeface="JetBrains Mono"/>
            </a:endParaRPr>
          </a:p>
        </p:txBody>
      </p:sp>
      <p:sp>
        <p:nvSpPr>
          <p:cNvPr id="206" name="Google Shape;206;p37"/>
          <p:cNvSpPr/>
          <p:nvPr/>
        </p:nvSpPr>
        <p:spPr>
          <a:xfrm>
            <a:off x="857275" y="2460025"/>
            <a:ext cx="4206000" cy="1174200"/>
          </a:xfrm>
          <a:prstGeom prst="roundRect">
            <a:avLst>
              <a:gd fmla="val 0" name="adj"/>
            </a:avLst>
          </a:prstGeom>
          <a:noFill/>
          <a:ln cap="flat" cmpd="sng" w="19050">
            <a:solidFill>
              <a:srgbClr val="FBBC04"/>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t/>
            </a:r>
            <a:endParaRPr sz="1000"/>
          </a:p>
        </p:txBody>
      </p:sp>
      <p:grpSp>
        <p:nvGrpSpPr>
          <p:cNvPr id="207" name="Google Shape;207;p37"/>
          <p:cNvGrpSpPr/>
          <p:nvPr/>
        </p:nvGrpSpPr>
        <p:grpSpPr>
          <a:xfrm>
            <a:off x="1752750" y="3562441"/>
            <a:ext cx="954300" cy="1174088"/>
            <a:chOff x="1752750" y="3477625"/>
            <a:chExt cx="954300" cy="1266000"/>
          </a:xfrm>
        </p:grpSpPr>
        <p:sp>
          <p:nvSpPr>
            <p:cNvPr id="208" name="Google Shape;208;p37"/>
            <p:cNvSpPr txBox="1"/>
            <p:nvPr/>
          </p:nvSpPr>
          <p:spPr>
            <a:xfrm>
              <a:off x="1752750" y="4345225"/>
              <a:ext cx="954300" cy="398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accent1"/>
                  </a:solidFill>
                  <a:latin typeface="Google Sans"/>
                  <a:ea typeface="Google Sans"/>
                  <a:cs typeface="Google Sans"/>
                  <a:sym typeface="Google Sans"/>
                </a:rPr>
                <a:t>Route</a:t>
              </a:r>
              <a:endParaRPr b="1" sz="1200">
                <a:solidFill>
                  <a:schemeClr val="accent1"/>
                </a:solidFill>
                <a:latin typeface="Google Sans"/>
                <a:ea typeface="Google Sans"/>
                <a:cs typeface="Google Sans"/>
                <a:sym typeface="Google Sans"/>
              </a:endParaRPr>
            </a:p>
          </p:txBody>
        </p:sp>
        <p:cxnSp>
          <p:nvCxnSpPr>
            <p:cNvPr id="209" name="Google Shape;209;p37"/>
            <p:cNvCxnSpPr/>
            <p:nvPr/>
          </p:nvCxnSpPr>
          <p:spPr>
            <a:xfrm rot="-5400000">
              <a:off x="1796111" y="3911425"/>
              <a:ext cx="867600" cy="0"/>
            </a:xfrm>
            <a:prstGeom prst="straightConnector1">
              <a:avLst/>
            </a:prstGeom>
            <a:noFill/>
            <a:ln cap="flat" cmpd="sng" w="19050">
              <a:solidFill>
                <a:srgbClr val="1A73E8"/>
              </a:solidFill>
              <a:prstDash val="solid"/>
              <a:miter lim="400000"/>
              <a:headEnd len="sm" w="sm" type="none"/>
              <a:tailEnd len="med" w="med" type="triangle"/>
            </a:ln>
          </p:spPr>
        </p:cxnSp>
      </p:grpSp>
      <p:grpSp>
        <p:nvGrpSpPr>
          <p:cNvPr id="210" name="Google Shape;210;p37"/>
          <p:cNvGrpSpPr/>
          <p:nvPr/>
        </p:nvGrpSpPr>
        <p:grpSpPr>
          <a:xfrm>
            <a:off x="2702100" y="3562317"/>
            <a:ext cx="1564800" cy="1396684"/>
            <a:chOff x="2702100" y="3477625"/>
            <a:chExt cx="1564800" cy="1487100"/>
          </a:xfrm>
        </p:grpSpPr>
        <p:sp>
          <p:nvSpPr>
            <p:cNvPr id="211" name="Google Shape;211;p37"/>
            <p:cNvSpPr txBox="1"/>
            <p:nvPr/>
          </p:nvSpPr>
          <p:spPr>
            <a:xfrm>
              <a:off x="2702100" y="4345225"/>
              <a:ext cx="1564800" cy="619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en" sz="1200">
                  <a:solidFill>
                    <a:srgbClr val="9E880D"/>
                  </a:solidFill>
                  <a:highlight>
                    <a:schemeClr val="lt1"/>
                  </a:highlight>
                  <a:latin typeface="JetBrains Mono"/>
                  <a:ea typeface="JetBrains Mono"/>
                  <a:cs typeface="JetBrains Mono"/>
                  <a:sym typeface="JetBrains Mono"/>
                </a:rPr>
                <a:t>@Composable </a:t>
              </a:r>
              <a:r>
                <a:rPr lang="en" sz="1200">
                  <a:solidFill>
                    <a:schemeClr val="accent1"/>
                  </a:solidFill>
                  <a:highlight>
                    <a:schemeClr val="lt1"/>
                  </a:highlight>
                  <a:latin typeface="Google Sans"/>
                  <a:ea typeface="Google Sans"/>
                  <a:cs typeface="Google Sans"/>
                  <a:sym typeface="Google Sans"/>
                </a:rPr>
                <a:t>screen</a:t>
              </a:r>
              <a:endParaRPr b="1" sz="1200">
                <a:solidFill>
                  <a:schemeClr val="accent1"/>
                </a:solidFill>
                <a:latin typeface="Google Sans"/>
                <a:ea typeface="Google Sans"/>
                <a:cs typeface="Google Sans"/>
                <a:sym typeface="Google Sans"/>
              </a:endParaRPr>
            </a:p>
          </p:txBody>
        </p:sp>
        <p:cxnSp>
          <p:nvCxnSpPr>
            <p:cNvPr id="212" name="Google Shape;212;p37"/>
            <p:cNvCxnSpPr/>
            <p:nvPr/>
          </p:nvCxnSpPr>
          <p:spPr>
            <a:xfrm rot="-5400000">
              <a:off x="3050711" y="3911425"/>
              <a:ext cx="867600" cy="0"/>
            </a:xfrm>
            <a:prstGeom prst="straightConnector1">
              <a:avLst/>
            </a:prstGeom>
            <a:noFill/>
            <a:ln cap="flat" cmpd="sng" w="19050">
              <a:solidFill>
                <a:srgbClr val="1A73E8"/>
              </a:solidFill>
              <a:prstDash val="solid"/>
              <a:miter lim="400000"/>
              <a:headEnd len="sm" w="sm"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Create the </a:t>
            </a:r>
            <a:r>
              <a:rPr b="1" lang="en">
                <a:latin typeface="JetBrains Mono"/>
                <a:ea typeface="JetBrains Mono"/>
                <a:cs typeface="JetBrains Mono"/>
                <a:sym typeface="JetBrains Mono"/>
              </a:rPr>
              <a:t>NavHost</a:t>
            </a:r>
            <a:endParaRPr b="1">
              <a:latin typeface="JetBrains Mono"/>
              <a:ea typeface="JetBrains Mono"/>
              <a:cs typeface="JetBrains Mono"/>
              <a:sym typeface="JetBrains Mono"/>
            </a:endParaRPr>
          </a:p>
        </p:txBody>
      </p:sp>
      <p:sp>
        <p:nvSpPr>
          <p:cNvPr id="218" name="Google Shape;218;p38"/>
          <p:cNvSpPr txBox="1"/>
          <p:nvPr>
            <p:ph idx="1" type="body"/>
          </p:nvPr>
        </p:nvSpPr>
        <p:spPr>
          <a:xfrm>
            <a:off x="311700" y="1366425"/>
            <a:ext cx="5690700" cy="263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MainNavigation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navController </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rememberNavController</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NavHost</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4A86E8"/>
                </a:solidFill>
                <a:highlight>
                  <a:srgbClr val="FFFFFF"/>
                </a:highlight>
                <a:latin typeface="JetBrains Mono"/>
                <a:ea typeface="JetBrains Mono"/>
                <a:cs typeface="JetBrains Mono"/>
                <a:sym typeface="JetBrains Mono"/>
              </a:rPr>
              <a:t>startDestination = </a:t>
            </a:r>
            <a:r>
              <a:rPr b="1"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09900"/>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i="1" lang="en" sz="1200">
                <a:solidFill>
                  <a:srgbClr val="00627A"/>
                </a:solidFill>
                <a:highlight>
                  <a:srgbClr val="FFFFFF"/>
                </a:highlight>
                <a:latin typeface="JetBrains Mono"/>
                <a:ea typeface="JetBrains Mono"/>
                <a:cs typeface="JetBrains Mono"/>
                <a:sym typeface="JetBrains Mono"/>
              </a:rPr>
              <a:t>      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"addNote"</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AddNoteScreen</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chemeClr val="lt1"/>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"login"</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09900"/>
                </a:solidFill>
                <a:highlight>
                  <a:srgbClr val="FFFFFF"/>
                </a:highlight>
                <a:latin typeface="JetBrains Mono"/>
                <a:ea typeface="JetBrains Mono"/>
                <a:cs typeface="JetBrains Mono"/>
                <a:sym typeface="JetBrains Mono"/>
              </a:rPr>
              <a:t>LoginScreen</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"signup"</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09900"/>
                </a:solidFill>
                <a:highlight>
                  <a:srgbClr val="FFFFFF"/>
                </a:highlight>
                <a:latin typeface="JetBrains Mono"/>
                <a:ea typeface="JetBrains Mono"/>
                <a:cs typeface="JetBrains Mono"/>
                <a:sym typeface="JetBrains Mono"/>
              </a:rPr>
              <a:t>SignUpScreen</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"about"</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09900"/>
                </a:solidFill>
                <a:highlight>
                  <a:srgbClr val="FFFFFF"/>
                </a:highlight>
                <a:latin typeface="JetBrains Mono"/>
                <a:ea typeface="JetBrains Mono"/>
                <a:cs typeface="JetBrains Mono"/>
                <a:sym typeface="JetBrains Mono"/>
              </a:rPr>
              <a:t>AboutScreen</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highlight>
                <a:srgbClr val="FFFFFF"/>
              </a:highlight>
              <a:latin typeface="JetBrains Mono"/>
              <a:ea typeface="JetBrains Mono"/>
              <a:cs typeface="JetBrains Mono"/>
              <a:sym typeface="JetBrains Mono"/>
            </a:endParaRPr>
          </a:p>
        </p:txBody>
      </p:sp>
      <p:sp>
        <p:nvSpPr>
          <p:cNvPr id="219" name="Google Shape;219;p38"/>
          <p:cNvSpPr/>
          <p:nvPr/>
        </p:nvSpPr>
        <p:spPr>
          <a:xfrm>
            <a:off x="2735050" y="2230050"/>
            <a:ext cx="2592000" cy="265500"/>
          </a:xfrm>
          <a:prstGeom prst="roundRect">
            <a:avLst>
              <a:gd fmla="val 0" name="adj"/>
            </a:avLst>
          </a:prstGeom>
          <a:noFill/>
          <a:ln cap="flat" cmpd="sng" w="19050">
            <a:solidFill>
              <a:srgbClr val="FBBC04"/>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t/>
            </a:r>
            <a:endParaRPr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500"/>
                                        <p:tgtEl>
                                          <p:spTgt spid="2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9"/>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Navigating screens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to the composable</a:t>
            </a:r>
            <a:endParaRPr b="1">
              <a:latin typeface="JetBrains Mono"/>
              <a:ea typeface="JetBrains Mono"/>
              <a:cs typeface="JetBrains Mono"/>
              <a:sym typeface="JetBrains Mono"/>
            </a:endParaRPr>
          </a:p>
        </p:txBody>
      </p:sp>
      <p:sp>
        <p:nvSpPr>
          <p:cNvPr id="230" name="Google Shape;230;p40"/>
          <p:cNvSpPr txBox="1"/>
          <p:nvPr>
            <p:ph idx="1" type="body"/>
          </p:nvPr>
        </p:nvSpPr>
        <p:spPr>
          <a:xfrm>
            <a:off x="311700" y="1366425"/>
            <a:ext cx="5852400" cy="263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MainNavigation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navController </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rememberNavController</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NavHost</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startDestination = </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09900"/>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a:t>
            </a:r>
            <a:r>
              <a:rPr b="1" lang="en" sz="1200">
                <a:solidFill>
                  <a:schemeClr val="dk1"/>
                </a:solidFill>
                <a:highlight>
                  <a:schemeClr val="lt1"/>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"addNote"</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AddNoteScreen</a:t>
            </a:r>
            <a:r>
              <a:rPr lang="en" sz="1200">
                <a:solidFill>
                  <a:srgbClr val="080808"/>
                </a:solidFill>
                <a:highlight>
                  <a:srgbClr val="FFFFFF"/>
                </a:highlight>
                <a:latin typeface="JetBrains Mono"/>
                <a:ea typeface="JetBrains Mono"/>
                <a:cs typeface="JetBrains Mono"/>
                <a:sym typeface="JetBrains Mono"/>
              </a:rPr>
              <a:t>(</a:t>
            </a:r>
            <a:r>
              <a:rPr b="1" lang="en" sz="1200">
                <a:solidFill>
                  <a:schemeClr val="dk1"/>
                </a:solidFill>
                <a:highlight>
                  <a:schemeClr val="lt1"/>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"login"</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09900"/>
                </a:solidFill>
                <a:highlight>
                  <a:srgbClr val="FFFFFF"/>
                </a:highlight>
                <a:latin typeface="JetBrains Mono"/>
                <a:ea typeface="JetBrains Mono"/>
                <a:cs typeface="JetBrains Mono"/>
                <a:sym typeface="JetBrains Mono"/>
              </a:rPr>
              <a:t>LoginScreen</a:t>
            </a:r>
            <a:r>
              <a:rPr lang="en" sz="1200">
                <a:solidFill>
                  <a:srgbClr val="080808"/>
                </a:solidFill>
                <a:highlight>
                  <a:srgbClr val="FFFFFF"/>
                </a:highlight>
                <a:latin typeface="JetBrains Mono"/>
                <a:ea typeface="JetBrains Mono"/>
                <a:cs typeface="JetBrains Mono"/>
                <a:sym typeface="JetBrains Mono"/>
              </a:rPr>
              <a:t>(</a:t>
            </a:r>
            <a:r>
              <a:rPr b="1" lang="en" sz="1200">
                <a:solidFill>
                  <a:schemeClr val="dk1"/>
                </a:solidFill>
                <a:highlight>
                  <a:schemeClr val="lt1"/>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"signup"</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09900"/>
                </a:solidFill>
                <a:highlight>
                  <a:srgbClr val="FFFFFF"/>
                </a:highlight>
                <a:latin typeface="JetBrains Mono"/>
                <a:ea typeface="JetBrains Mono"/>
                <a:cs typeface="JetBrains Mono"/>
                <a:sym typeface="JetBrains Mono"/>
              </a:rPr>
              <a:t>SignUpScreen</a:t>
            </a:r>
            <a:r>
              <a:rPr lang="en" sz="1200">
                <a:solidFill>
                  <a:srgbClr val="080808"/>
                </a:solidFill>
                <a:highlight>
                  <a:srgbClr val="FFFFFF"/>
                </a:highlight>
                <a:latin typeface="JetBrains Mono"/>
                <a:ea typeface="JetBrains Mono"/>
                <a:cs typeface="JetBrains Mono"/>
                <a:sym typeface="JetBrains Mono"/>
              </a:rPr>
              <a:t>(</a:t>
            </a:r>
            <a:r>
              <a:rPr b="1" lang="en" sz="1200">
                <a:solidFill>
                  <a:schemeClr val="dk1"/>
                </a:solidFill>
                <a:highlight>
                  <a:schemeClr val="lt1"/>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"about"</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09900"/>
                </a:solidFill>
                <a:highlight>
                  <a:srgbClr val="FFFFFF"/>
                </a:highlight>
                <a:latin typeface="JetBrains Mono"/>
                <a:ea typeface="JetBrains Mono"/>
                <a:cs typeface="JetBrains Mono"/>
                <a:sym typeface="JetBrains Mono"/>
              </a:rPr>
              <a:t>AboutScreen</a:t>
            </a:r>
            <a:r>
              <a:rPr lang="en" sz="1200">
                <a:solidFill>
                  <a:srgbClr val="080808"/>
                </a:solidFill>
                <a:highlight>
                  <a:srgbClr val="FFFFFF"/>
                </a:highlight>
                <a:latin typeface="JetBrains Mono"/>
                <a:ea typeface="JetBrains Mono"/>
                <a:cs typeface="JetBrains Mono"/>
                <a:sym typeface="JetBrains Mono"/>
              </a:rPr>
              <a:t>(</a:t>
            </a:r>
            <a:r>
              <a:rPr b="1" lang="en" sz="1200">
                <a:solidFill>
                  <a:schemeClr val="dk1"/>
                </a:solidFill>
                <a:highlight>
                  <a:schemeClr val="lt1"/>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highlight>
                <a:srgbClr val="FFFFFF"/>
              </a:highlight>
              <a:latin typeface="JetBrains Mono"/>
              <a:ea typeface="JetBrains Mono"/>
              <a:cs typeface="JetBrains Mono"/>
              <a:sym typeface="JetBrains Mon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1"/>
          <p:cNvSpPr/>
          <p:nvPr/>
        </p:nvSpPr>
        <p:spPr>
          <a:xfrm>
            <a:off x="6823925" y="0"/>
            <a:ext cx="2320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to the composable</a:t>
            </a:r>
            <a:endParaRPr b="1">
              <a:latin typeface="JetBrains Mono"/>
              <a:ea typeface="JetBrains Mono"/>
              <a:cs typeface="JetBrains Mono"/>
              <a:sym typeface="JetBrains Mono"/>
            </a:endParaRPr>
          </a:p>
        </p:txBody>
      </p:sp>
      <p:sp>
        <p:nvSpPr>
          <p:cNvPr id="237" name="Google Shape;237;p41"/>
          <p:cNvSpPr txBox="1"/>
          <p:nvPr>
            <p:ph idx="1" type="body"/>
          </p:nvPr>
        </p:nvSpPr>
        <p:spPr>
          <a:xfrm>
            <a:off x="537900" y="2536225"/>
            <a:ext cx="5852400" cy="145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(navController: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8C8C8C"/>
                </a:solidFill>
                <a:highlight>
                  <a:srgbClr val="FFFFFF"/>
                </a:highlight>
                <a:latin typeface="JetBrains Mono"/>
                <a:ea typeface="JetBrains Mono"/>
                <a:cs typeface="JetBrains Mono"/>
                <a:sym typeface="JetBrains Mono"/>
              </a:rPr>
              <a:t>// On click 'Add' button -&gt; Navigate to "Add Note" screen</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i="1" lang="en" sz="1200">
                <a:solidFill>
                  <a:srgbClr val="8C8C8C"/>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navController.</a:t>
            </a:r>
            <a:r>
              <a:rPr b="1" lang="en" sz="1200">
                <a:solidFill>
                  <a:srgbClr val="080808"/>
                </a:solidFill>
                <a:highlight>
                  <a:srgbClr val="FFFFFF"/>
                </a:highlight>
                <a:latin typeface="JetBrains Mono"/>
                <a:ea typeface="JetBrains Mono"/>
                <a:cs typeface="JetBrains Mono"/>
                <a:sym typeface="JetBrains Mono"/>
              </a:rPr>
              <a:t>navigate(</a:t>
            </a:r>
            <a:r>
              <a:rPr b="1" lang="en" sz="1200">
                <a:solidFill>
                  <a:srgbClr val="067D17"/>
                </a:solidFill>
                <a:highlight>
                  <a:srgbClr val="FFFFFF"/>
                </a:highlight>
                <a:latin typeface="JetBrains Mono"/>
                <a:ea typeface="JetBrains Mono"/>
                <a:cs typeface="JetBrains Mono"/>
                <a:sym typeface="JetBrains Mono"/>
              </a:rPr>
              <a:t>"addNote"</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t/>
            </a:r>
            <a:endParaRPr sz="1200">
              <a:solidFill>
                <a:srgbClr val="9E880D"/>
              </a:solidFill>
              <a:highlight>
                <a:srgbClr val="FFFFFF"/>
              </a:highlight>
              <a:latin typeface="JetBrains Mono"/>
              <a:ea typeface="JetBrains Mono"/>
              <a:cs typeface="JetBrains Mono"/>
              <a:sym typeface="JetBrains Mono"/>
            </a:endParaRPr>
          </a:p>
        </p:txBody>
      </p:sp>
      <p:pic>
        <p:nvPicPr>
          <p:cNvPr id="238" name="Google Shape;238;p41"/>
          <p:cNvPicPr preferRelativeResize="0"/>
          <p:nvPr/>
        </p:nvPicPr>
        <p:blipFill>
          <a:blip r:embed="rId3">
            <a:alphaModFix/>
          </a:blip>
          <a:stretch>
            <a:fillRect/>
          </a:stretch>
        </p:blipFill>
        <p:spPr>
          <a:xfrm>
            <a:off x="6829413" y="0"/>
            <a:ext cx="2314575" cy="5143500"/>
          </a:xfrm>
          <a:prstGeom prst="rect">
            <a:avLst/>
          </a:prstGeom>
          <a:noFill/>
          <a:ln>
            <a:noFill/>
          </a:ln>
        </p:spPr>
      </p:pic>
      <p:sp>
        <p:nvSpPr>
          <p:cNvPr id="239" name="Google Shape;239;p41"/>
          <p:cNvSpPr txBox="1"/>
          <p:nvPr>
            <p:ph idx="1" type="body"/>
          </p:nvPr>
        </p:nvSpPr>
        <p:spPr>
          <a:xfrm>
            <a:off x="311700" y="1216125"/>
            <a:ext cx="6078600" cy="1121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lang="en">
                <a:solidFill>
                  <a:schemeClr val="dk1"/>
                </a:solidFill>
                <a:latin typeface="Google Sans"/>
                <a:ea typeface="Google Sans"/>
                <a:cs typeface="Google Sans"/>
                <a:sym typeface="Google Sans"/>
              </a:rPr>
              <a:t>Use</a:t>
            </a:r>
            <a:r>
              <a:rPr lang="en">
                <a:solidFill>
                  <a:schemeClr val="dk1"/>
                </a:solidFill>
                <a:latin typeface="JetBrains Mono"/>
                <a:ea typeface="JetBrains Mono"/>
                <a:cs typeface="JetBrains Mono"/>
                <a:sym typeface="JetBrains Mono"/>
              </a:rPr>
              <a:t> navigate() </a:t>
            </a:r>
            <a:r>
              <a:rPr lang="en">
                <a:solidFill>
                  <a:schemeClr val="dk1"/>
                </a:solidFill>
                <a:latin typeface="Google Sans"/>
                <a:ea typeface="Google Sans"/>
                <a:cs typeface="Google Sans"/>
                <a:sym typeface="Google Sans"/>
              </a:rPr>
              <a:t>method to simply navigate to another composable</a:t>
            </a:r>
            <a:endParaRPr>
              <a:solidFill>
                <a:schemeClr val="dk1"/>
              </a:solidFill>
              <a:latin typeface="Google Sans"/>
              <a:ea typeface="Google Sans"/>
              <a:cs typeface="Google Sans"/>
              <a:sym typeface="Google Sans"/>
            </a:endParaRPr>
          </a:p>
          <a:p>
            <a:pPr indent="-330200" lvl="0" marL="457200" rtl="0" algn="l">
              <a:spcBef>
                <a:spcPts val="0"/>
              </a:spcBef>
              <a:spcAft>
                <a:spcPts val="0"/>
              </a:spcAft>
              <a:buClr>
                <a:schemeClr val="dk1"/>
              </a:buClr>
              <a:buSzPts val="1600"/>
              <a:buFont typeface="Google Sans"/>
              <a:buChar char="●"/>
            </a:pPr>
            <a:r>
              <a:rPr lang="en">
                <a:solidFill>
                  <a:schemeClr val="dk1"/>
                </a:solidFill>
                <a:latin typeface="Google Sans"/>
                <a:ea typeface="Google Sans"/>
                <a:cs typeface="Google Sans"/>
                <a:sym typeface="Google Sans"/>
              </a:rPr>
              <a:t>Provide it a </a:t>
            </a:r>
            <a:r>
              <a:rPr b="1" i="1" lang="en">
                <a:solidFill>
                  <a:schemeClr val="dk1"/>
                </a:solidFill>
                <a:latin typeface="Google Sans"/>
                <a:ea typeface="Google Sans"/>
                <a:cs typeface="Google Sans"/>
                <a:sym typeface="Google Sans"/>
              </a:rPr>
              <a:t>route </a:t>
            </a:r>
            <a:r>
              <a:rPr lang="en">
                <a:solidFill>
                  <a:schemeClr val="dk1"/>
                </a:solidFill>
                <a:latin typeface="Google Sans"/>
                <a:ea typeface="Google Sans"/>
                <a:cs typeface="Google Sans"/>
                <a:sym typeface="Google Sans"/>
              </a:rPr>
              <a:t>name.</a:t>
            </a:r>
            <a:endParaRPr>
              <a:solidFill>
                <a:schemeClr val="dk1"/>
              </a:solidFill>
              <a:latin typeface="Google Sans"/>
              <a:ea typeface="Google Sans"/>
              <a:cs typeface="Google Sans"/>
              <a:sym typeface="Google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2"/>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Navigating with options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with options</a:t>
            </a:r>
            <a:endParaRPr b="1">
              <a:latin typeface="JetBrains Mono"/>
              <a:ea typeface="JetBrains Mono"/>
              <a:cs typeface="JetBrains Mono"/>
              <a:sym typeface="JetBrains Mono"/>
            </a:endParaRPr>
          </a:p>
        </p:txBody>
      </p:sp>
      <p:sp>
        <p:nvSpPr>
          <p:cNvPr id="250" name="Google Shape;250;p43"/>
          <p:cNvSpPr txBox="1"/>
          <p:nvPr>
            <p:ph idx="1" type="body"/>
          </p:nvPr>
        </p:nvSpPr>
        <p:spPr>
          <a:xfrm>
            <a:off x="395375" y="941525"/>
            <a:ext cx="8072400" cy="3910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Pop everything up to the "login" destination off the back stack before</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navigating to the "notes" destination</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navController.</a:t>
            </a:r>
            <a:r>
              <a:rPr b="1" lang="en" sz="1200">
                <a:solidFill>
                  <a:srgbClr val="080808"/>
                </a:solidFill>
                <a:highlight>
                  <a:srgbClr val="FFFFFF"/>
                </a:highlight>
                <a:latin typeface="JetBrains Mono"/>
                <a:ea typeface="JetBrains Mono"/>
                <a:cs typeface="JetBrains Mono"/>
                <a:sym typeface="JetBrains Mono"/>
              </a:rPr>
              <a:t>navigate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   popUpTo(</a:t>
            </a:r>
            <a:r>
              <a:rPr b="1" lang="en" sz="1200">
                <a:solidFill>
                  <a:srgbClr val="067D17"/>
                </a:solidFill>
                <a:highlight>
                  <a:srgbClr val="FFFFFF"/>
                </a:highlight>
                <a:latin typeface="JetBrains Mono"/>
                <a:ea typeface="JetBrains Mono"/>
                <a:cs typeface="JetBrains Mono"/>
                <a:sym typeface="JetBrains Mono"/>
              </a:rPr>
              <a:t>"login"</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Pop everything up to and including the "login" destination off</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the back stack before navigating to the "notes" destination</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navController.</a:t>
            </a:r>
            <a:r>
              <a:rPr b="1" lang="en" sz="1200">
                <a:solidFill>
                  <a:srgbClr val="080808"/>
                </a:solidFill>
                <a:highlight>
                  <a:srgbClr val="FFFFFF"/>
                </a:highlight>
                <a:latin typeface="JetBrains Mono"/>
                <a:ea typeface="JetBrains Mono"/>
                <a:cs typeface="JetBrains Mono"/>
                <a:sym typeface="JetBrains Mono"/>
              </a:rPr>
              <a:t>navigate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   popUpTo(</a:t>
            </a:r>
            <a:r>
              <a:rPr b="1" lang="en" sz="1200">
                <a:solidFill>
                  <a:srgbClr val="067D17"/>
                </a:solidFill>
                <a:highlight>
                  <a:srgbClr val="FFFFFF"/>
                </a:highlight>
                <a:latin typeface="JetBrains Mono"/>
                <a:ea typeface="JetBrains Mono"/>
                <a:cs typeface="JetBrains Mono"/>
                <a:sym typeface="JetBrains Mono"/>
              </a:rPr>
              <a:t>"login"</a:t>
            </a:r>
            <a:r>
              <a:rPr b="1" lang="en" sz="1200">
                <a:solidFill>
                  <a:srgbClr val="080808"/>
                </a:solidFill>
                <a:highlight>
                  <a:srgbClr val="FFFFFF"/>
                </a:highlight>
                <a:latin typeface="JetBrains Mono"/>
                <a:ea typeface="JetBrains Mono"/>
                <a:cs typeface="JetBrains Mono"/>
                <a:sym typeface="JetBrains Mono"/>
              </a:rPr>
              <a:t>) { </a:t>
            </a:r>
            <a:r>
              <a:rPr b="1" lang="en" sz="1200">
                <a:solidFill>
                  <a:srgbClr val="871094"/>
                </a:solidFill>
                <a:highlight>
                  <a:srgbClr val="FFFFFF"/>
                </a:highlight>
                <a:latin typeface="JetBrains Mono"/>
                <a:ea typeface="JetBrains Mono"/>
                <a:cs typeface="JetBrains Mono"/>
                <a:sym typeface="JetBrains Mono"/>
              </a:rPr>
              <a:t>inclusive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033B3"/>
                </a:solidFill>
                <a:highlight>
                  <a:srgbClr val="FFFFFF"/>
                </a:highlight>
                <a:latin typeface="JetBrains Mono"/>
                <a:ea typeface="JetBrains Mono"/>
                <a:cs typeface="JetBrains Mono"/>
                <a:sym typeface="JetBrains Mono"/>
              </a:rPr>
              <a:t>true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Navigate to the "notes” destination only if we’re not already on the "notes" </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destination, avoiding multiple copies on the top of the back stack.</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navController.</a:t>
            </a:r>
            <a:r>
              <a:rPr b="1" lang="en" sz="1200">
                <a:solidFill>
                  <a:srgbClr val="080808"/>
                </a:solidFill>
                <a:highlight>
                  <a:srgbClr val="FFFFFF"/>
                </a:highlight>
                <a:latin typeface="JetBrains Mono"/>
                <a:ea typeface="JetBrains Mono"/>
                <a:cs typeface="JetBrains Mono"/>
                <a:sym typeface="JetBrains Mono"/>
              </a:rPr>
              <a:t>navigate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871094"/>
                </a:solidFill>
                <a:highlight>
                  <a:srgbClr val="FFFFFF"/>
                </a:highlight>
                <a:latin typeface="JetBrains Mono"/>
                <a:ea typeface="JetBrains Mono"/>
                <a:cs typeface="JetBrains Mono"/>
                <a:sym typeface="JetBrains Mono"/>
              </a:rPr>
              <a:t>launchSingleTop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033B3"/>
                </a:solidFill>
                <a:highlight>
                  <a:srgbClr val="FFFFFF"/>
                </a:highlight>
                <a:latin typeface="JetBrains Mono"/>
                <a:ea typeface="JetBrains Mono"/>
                <a:cs typeface="JetBrains Mono"/>
                <a:sym typeface="JetBrains Mono"/>
              </a:rPr>
              <a:t>true</a:t>
            </a:r>
            <a:endParaRPr b="1" sz="1200">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t/>
            </a:r>
            <a:endParaRPr sz="1200">
              <a:solidFill>
                <a:srgbClr val="9E880D"/>
              </a:solidFill>
              <a:highlight>
                <a:srgbClr val="FFFFFF"/>
              </a:highlight>
              <a:latin typeface="JetBrains Mono"/>
              <a:ea typeface="JetBrains Mono"/>
              <a:cs typeface="JetBrains Mono"/>
              <a:sym typeface="JetBrains Mon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44"/>
          <p:cNvSpPr/>
          <p:nvPr/>
        </p:nvSpPr>
        <p:spPr>
          <a:xfrm>
            <a:off x="6823925" y="0"/>
            <a:ext cx="2320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with options</a:t>
            </a:r>
            <a:endParaRPr b="1">
              <a:latin typeface="JetBrains Mono"/>
              <a:ea typeface="JetBrains Mono"/>
              <a:cs typeface="JetBrains Mono"/>
              <a:sym typeface="JetBrains Mono"/>
            </a:endParaRPr>
          </a:p>
        </p:txBody>
      </p:sp>
      <p:sp>
        <p:nvSpPr>
          <p:cNvPr id="257" name="Google Shape;257;p44"/>
          <p:cNvSpPr txBox="1"/>
          <p:nvPr>
            <p:ph idx="1" type="body"/>
          </p:nvPr>
        </p:nvSpPr>
        <p:spPr>
          <a:xfrm>
            <a:off x="552600" y="2012025"/>
            <a:ext cx="6135300" cy="260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LoginScreen</a:t>
            </a:r>
            <a:r>
              <a:rPr lang="en" sz="1200">
                <a:solidFill>
                  <a:srgbClr val="080808"/>
                </a:solidFill>
                <a:highlight>
                  <a:srgbClr val="FFFFFF"/>
                </a:highlight>
                <a:latin typeface="JetBrains Mono"/>
                <a:ea typeface="JetBrains Mono"/>
                <a:cs typeface="JetBrains Mono"/>
                <a:sym typeface="JetBrains Mono"/>
              </a:rPr>
              <a:t>(navController: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8C8C8C"/>
                </a:solidFill>
                <a:highlight>
                  <a:srgbClr val="FFFFFF"/>
                </a:highlight>
                <a:latin typeface="JetBrains Mono"/>
                <a:ea typeface="JetBrains Mono"/>
                <a:cs typeface="JetBrains Mono"/>
                <a:sym typeface="JetBrains Mono"/>
              </a:rPr>
              <a:t>// On Successful Login -&gt; Navigate to "Notes" screen</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navController.</a:t>
            </a:r>
            <a:r>
              <a:rPr b="1" lang="en" sz="1200">
                <a:solidFill>
                  <a:srgbClr val="080808"/>
                </a:solidFill>
                <a:highlight>
                  <a:srgbClr val="FFFFFF"/>
                </a:highlight>
                <a:latin typeface="JetBrains Mono"/>
                <a:ea typeface="JetBrains Mono"/>
                <a:cs typeface="JetBrains Mono"/>
                <a:sym typeface="JetBrains Mono"/>
              </a:rPr>
              <a:t>navigate(</a:t>
            </a:r>
            <a:r>
              <a:rPr b="1" lang="en" sz="1200">
                <a:solidFill>
                  <a:srgbClr val="067D17"/>
                </a:solidFill>
                <a:highlight>
                  <a:srgbClr val="FFFFFF"/>
                </a:highlight>
                <a:latin typeface="JetBrains Mono"/>
                <a:ea typeface="JetBrains Mono"/>
                <a:cs typeface="JetBrains Mono"/>
                <a:sym typeface="JetBrains Mono"/>
              </a:rPr>
              <a:t>"notes"</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8C8C8C"/>
                </a:solidFill>
                <a:highlight>
                  <a:srgbClr val="FFFFFF"/>
                </a:highlight>
                <a:latin typeface="JetBrains Mono"/>
                <a:ea typeface="JetBrains Mono"/>
                <a:cs typeface="JetBrains Mono"/>
                <a:sym typeface="JetBrains Mono"/>
              </a:rPr>
              <a:t>// Pop everything up to and including the "login" </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 destination from the back stack before </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 navigating to the "notes" destination</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popUpTo(</a:t>
            </a:r>
            <a:r>
              <a:rPr b="1" lang="en" sz="1200">
                <a:solidFill>
                  <a:srgbClr val="067D17"/>
                </a:solidFill>
                <a:highlight>
                  <a:srgbClr val="FFFFFF"/>
                </a:highlight>
                <a:latin typeface="JetBrains Mono"/>
                <a:ea typeface="JetBrains Mono"/>
                <a:cs typeface="JetBrains Mono"/>
                <a:sym typeface="JetBrains Mono"/>
              </a:rPr>
              <a:t>"login"</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871094"/>
                </a:solidFill>
                <a:highlight>
                  <a:srgbClr val="FFFFFF"/>
                </a:highlight>
                <a:latin typeface="JetBrains Mono"/>
                <a:ea typeface="JetBrains Mono"/>
                <a:cs typeface="JetBrains Mono"/>
                <a:sym typeface="JetBrains Mono"/>
              </a:rPr>
              <a:t>inclusive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033B3"/>
                </a:solidFill>
                <a:highlight>
                  <a:srgbClr val="FFFFFF"/>
                </a:highlight>
                <a:latin typeface="JetBrains Mono"/>
                <a:ea typeface="JetBrains Mono"/>
                <a:cs typeface="JetBrains Mono"/>
                <a:sym typeface="JetBrains Mono"/>
              </a:rPr>
              <a:t>true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9E880D"/>
              </a:solidFill>
              <a:highlight>
                <a:srgbClr val="FFFFFF"/>
              </a:highlight>
              <a:latin typeface="JetBrains Mono"/>
              <a:ea typeface="JetBrains Mono"/>
              <a:cs typeface="JetBrains Mono"/>
              <a:sym typeface="JetBrains Mono"/>
            </a:endParaRPr>
          </a:p>
        </p:txBody>
      </p:sp>
      <p:sp>
        <p:nvSpPr>
          <p:cNvPr id="258" name="Google Shape;258;p44"/>
          <p:cNvSpPr txBox="1"/>
          <p:nvPr>
            <p:ph idx="1" type="body"/>
          </p:nvPr>
        </p:nvSpPr>
        <p:spPr>
          <a:xfrm>
            <a:off x="311700" y="1216125"/>
            <a:ext cx="6078600" cy="795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Google Sans"/>
              <a:buChar char="●"/>
            </a:pPr>
            <a:r>
              <a:rPr lang="en">
                <a:solidFill>
                  <a:schemeClr val="dk1"/>
                </a:solidFill>
                <a:latin typeface="Google Sans"/>
                <a:ea typeface="Google Sans"/>
                <a:cs typeface="Google Sans"/>
                <a:sym typeface="Google Sans"/>
              </a:rPr>
              <a:t>Can modify additional navigation options to </a:t>
            </a:r>
            <a:r>
              <a:rPr lang="en">
                <a:solidFill>
                  <a:schemeClr val="dk1"/>
                </a:solidFill>
                <a:latin typeface="JetBrains Mono"/>
                <a:ea typeface="JetBrains Mono"/>
                <a:cs typeface="JetBrains Mono"/>
                <a:sym typeface="JetBrains Mono"/>
              </a:rPr>
              <a:t>navigate()</a:t>
            </a:r>
            <a:r>
              <a:rPr lang="en">
                <a:solidFill>
                  <a:schemeClr val="dk1"/>
                </a:solidFill>
                <a:latin typeface="Google Sans"/>
                <a:ea typeface="Google Sans"/>
                <a:cs typeface="Google Sans"/>
                <a:sym typeface="Google Sans"/>
              </a:rPr>
              <a:t> call.</a:t>
            </a:r>
            <a:endParaRPr>
              <a:solidFill>
                <a:schemeClr val="dk1"/>
              </a:solidFill>
              <a:latin typeface="Google Sans"/>
              <a:ea typeface="Google Sans"/>
              <a:cs typeface="Google Sans"/>
              <a:sym typeface="Google Sans"/>
            </a:endParaRPr>
          </a:p>
        </p:txBody>
      </p:sp>
      <p:pic>
        <p:nvPicPr>
          <p:cNvPr id="259" name="Google Shape;259;p44"/>
          <p:cNvPicPr preferRelativeResize="0"/>
          <p:nvPr/>
        </p:nvPicPr>
        <p:blipFill>
          <a:blip r:embed="rId3">
            <a:alphaModFix/>
          </a:blip>
          <a:stretch>
            <a:fillRect/>
          </a:stretch>
        </p:blipFill>
        <p:spPr>
          <a:xfrm>
            <a:off x="6829413" y="0"/>
            <a:ext cx="2314575"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856775" y="902275"/>
            <a:ext cx="7430400" cy="3186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Navigation refers to the interactions that allow users to navigate across, into, and back out from the different pieces of content within your application.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5"/>
          <p:cNvSpPr/>
          <p:nvPr/>
        </p:nvSpPr>
        <p:spPr>
          <a:xfrm>
            <a:off x="6823925" y="0"/>
            <a:ext cx="2320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back</a:t>
            </a:r>
            <a:endParaRPr b="1">
              <a:latin typeface="JetBrains Mono"/>
              <a:ea typeface="JetBrains Mono"/>
              <a:cs typeface="JetBrains Mono"/>
              <a:sym typeface="JetBrains Mono"/>
            </a:endParaRPr>
          </a:p>
        </p:txBody>
      </p:sp>
      <p:sp>
        <p:nvSpPr>
          <p:cNvPr id="266" name="Google Shape;266;p45"/>
          <p:cNvSpPr txBox="1"/>
          <p:nvPr>
            <p:ph idx="1" type="body"/>
          </p:nvPr>
        </p:nvSpPr>
        <p:spPr>
          <a:xfrm>
            <a:off x="537900" y="2536225"/>
            <a:ext cx="5852400" cy="145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AddNoteScreen</a:t>
            </a:r>
            <a:r>
              <a:rPr lang="en" sz="1200">
                <a:solidFill>
                  <a:srgbClr val="080808"/>
                </a:solidFill>
                <a:highlight>
                  <a:srgbClr val="FFFFFF"/>
                </a:highlight>
                <a:latin typeface="JetBrains Mono"/>
                <a:ea typeface="JetBrains Mono"/>
                <a:cs typeface="JetBrains Mono"/>
                <a:sym typeface="JetBrains Mono"/>
              </a:rPr>
              <a:t>(navController: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8C8C8C"/>
                </a:solidFill>
                <a:highlight>
                  <a:srgbClr val="FFFFFF"/>
                </a:highlight>
                <a:latin typeface="JetBrains Mono"/>
                <a:ea typeface="JetBrains Mono"/>
                <a:cs typeface="JetBrains Mono"/>
                <a:sym typeface="JetBrains Mono"/>
              </a:rPr>
              <a:t>// On click 'Back' Icon -&gt; Go back</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i="1" lang="en" sz="1200">
                <a:solidFill>
                  <a:srgbClr val="8C8C8C"/>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navController.</a:t>
            </a:r>
            <a:r>
              <a:rPr b="1" lang="en" sz="1200">
                <a:solidFill>
                  <a:srgbClr val="080808"/>
                </a:solidFill>
                <a:highlight>
                  <a:srgbClr val="FFFFFF"/>
                </a:highlight>
                <a:latin typeface="JetBrains Mono"/>
                <a:ea typeface="JetBrains Mono"/>
                <a:cs typeface="JetBrains Mono"/>
                <a:sym typeface="JetBrains Mono"/>
              </a:rPr>
              <a:t>navigateUp()</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t/>
            </a:r>
            <a:endParaRPr sz="1200">
              <a:solidFill>
                <a:srgbClr val="9E880D"/>
              </a:solidFill>
              <a:highlight>
                <a:srgbClr val="FFFFFF"/>
              </a:highlight>
              <a:latin typeface="JetBrains Mono"/>
              <a:ea typeface="JetBrains Mono"/>
              <a:cs typeface="JetBrains Mono"/>
              <a:sym typeface="JetBrains Mono"/>
            </a:endParaRPr>
          </a:p>
        </p:txBody>
      </p:sp>
      <p:sp>
        <p:nvSpPr>
          <p:cNvPr id="267" name="Google Shape;267;p45"/>
          <p:cNvSpPr txBox="1"/>
          <p:nvPr>
            <p:ph idx="1" type="body"/>
          </p:nvPr>
        </p:nvSpPr>
        <p:spPr>
          <a:xfrm>
            <a:off x="311700" y="1216125"/>
            <a:ext cx="6078600" cy="1121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lang="en">
                <a:solidFill>
                  <a:schemeClr val="dk1"/>
                </a:solidFill>
                <a:latin typeface="Google Sans"/>
                <a:ea typeface="Google Sans"/>
                <a:cs typeface="Google Sans"/>
                <a:sym typeface="Google Sans"/>
              </a:rPr>
              <a:t>Use</a:t>
            </a:r>
            <a:r>
              <a:rPr lang="en">
                <a:solidFill>
                  <a:schemeClr val="dk1"/>
                </a:solidFill>
                <a:latin typeface="JetBrains Mono"/>
                <a:ea typeface="JetBrains Mono"/>
                <a:cs typeface="JetBrains Mono"/>
                <a:sym typeface="JetBrains Mono"/>
              </a:rPr>
              <a:t> navigateUp() </a:t>
            </a:r>
            <a:r>
              <a:rPr lang="en">
                <a:solidFill>
                  <a:schemeClr val="dk1"/>
                </a:solidFill>
                <a:latin typeface="Google Sans"/>
                <a:ea typeface="Google Sans"/>
                <a:cs typeface="Google Sans"/>
                <a:sym typeface="Google Sans"/>
              </a:rPr>
              <a:t>method to simply navigate back to the  previous screen.</a:t>
            </a:r>
            <a:endParaRPr>
              <a:solidFill>
                <a:schemeClr val="dk1"/>
              </a:solidFill>
              <a:latin typeface="Google Sans"/>
              <a:ea typeface="Google Sans"/>
              <a:cs typeface="Google Sans"/>
              <a:sym typeface="Google Sans"/>
            </a:endParaRPr>
          </a:p>
        </p:txBody>
      </p:sp>
      <p:pic>
        <p:nvPicPr>
          <p:cNvPr id="268" name="Google Shape;268;p45"/>
          <p:cNvPicPr preferRelativeResize="0"/>
          <p:nvPr/>
        </p:nvPicPr>
        <p:blipFill>
          <a:blip r:embed="rId3">
            <a:alphaModFix/>
          </a:blip>
          <a:stretch>
            <a:fillRect/>
          </a:stretch>
        </p:blipFill>
        <p:spPr>
          <a:xfrm>
            <a:off x="6829413" y="0"/>
            <a:ext cx="2314575"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6"/>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Dialog in Navigation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Dialog in Navigation</a:t>
            </a:r>
            <a:endParaRPr b="1">
              <a:latin typeface="JetBrains Mono"/>
              <a:ea typeface="JetBrains Mono"/>
              <a:cs typeface="JetBrains Mono"/>
              <a:sym typeface="JetBrains Mono"/>
            </a:endParaRPr>
          </a:p>
        </p:txBody>
      </p:sp>
      <p:sp>
        <p:nvSpPr>
          <p:cNvPr id="279" name="Google Shape;279;p47"/>
          <p:cNvSpPr txBox="1"/>
          <p:nvPr>
            <p:ph idx="1" type="body"/>
          </p:nvPr>
        </p:nvSpPr>
        <p:spPr>
          <a:xfrm>
            <a:off x="311700" y="1216125"/>
            <a:ext cx="8520600" cy="16566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chemeClr val="dk1"/>
              </a:buClr>
              <a:buSzPts val="1600"/>
              <a:buChar char="●"/>
            </a:pPr>
            <a:r>
              <a:rPr lang="en">
                <a:solidFill>
                  <a:schemeClr val="dk1"/>
                </a:solidFill>
                <a:latin typeface="Google Sans"/>
                <a:ea typeface="Google Sans"/>
                <a:cs typeface="Google Sans"/>
                <a:sym typeface="Google Sans"/>
              </a:rPr>
              <a:t>We can add composable to the navigation graph which will be hosted inside Compose’s Dialog.</a:t>
            </a:r>
            <a:endParaRPr>
              <a:solidFill>
                <a:schemeClr val="dk1"/>
              </a:solidFill>
              <a:latin typeface="Google Sans"/>
              <a:ea typeface="Google Sans"/>
              <a:cs typeface="Google Sans"/>
              <a:sym typeface="Google Sans"/>
            </a:endParaRPr>
          </a:p>
          <a:p>
            <a:pPr indent="-330200" lvl="0" marL="457200" rtl="0" algn="l">
              <a:spcBef>
                <a:spcPts val="1200"/>
              </a:spcBef>
              <a:spcAft>
                <a:spcPts val="1200"/>
              </a:spcAft>
              <a:buClr>
                <a:schemeClr val="dk1"/>
              </a:buClr>
              <a:buSzPts val="1600"/>
              <a:buFont typeface="Google Sans"/>
              <a:buChar char="●"/>
            </a:pPr>
            <a:r>
              <a:rPr lang="en">
                <a:solidFill>
                  <a:schemeClr val="dk1"/>
                </a:solidFill>
                <a:latin typeface="Google Sans"/>
                <a:ea typeface="Google Sans"/>
                <a:cs typeface="Google Sans"/>
                <a:sym typeface="Google Sans"/>
              </a:rPr>
              <a:t>This is suitable only when this dialog represents a separate screen in your app.</a:t>
            </a:r>
            <a:endParaRPr>
              <a:solidFill>
                <a:schemeClr val="dk1"/>
              </a:solidFill>
              <a:latin typeface="Google Sans"/>
              <a:ea typeface="Google Sans"/>
              <a:cs typeface="Google Sans"/>
              <a:sym typeface="Google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Dialog in Navigation</a:t>
            </a:r>
            <a:endParaRPr b="1">
              <a:latin typeface="JetBrains Mono"/>
              <a:ea typeface="JetBrains Mono"/>
              <a:cs typeface="JetBrains Mono"/>
              <a:sym typeface="JetBrains Mono"/>
            </a:endParaRPr>
          </a:p>
        </p:txBody>
      </p:sp>
      <p:sp>
        <p:nvSpPr>
          <p:cNvPr id="285" name="Google Shape;285;p48"/>
          <p:cNvSpPr txBox="1"/>
          <p:nvPr>
            <p:ph idx="1" type="body"/>
          </p:nvPr>
        </p:nvSpPr>
        <p:spPr>
          <a:xfrm>
            <a:off x="311700" y="1017725"/>
            <a:ext cx="6432900" cy="3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MainNavigation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navController </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rememberNavController</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NavHost(navController, </a:t>
            </a:r>
            <a:r>
              <a:rPr lang="en" sz="1200">
                <a:solidFill>
                  <a:srgbClr val="4A86E8"/>
                </a:solidFill>
                <a:highlight>
                  <a:srgbClr val="FFFFFF"/>
                </a:highlight>
                <a:latin typeface="JetBrains Mono"/>
                <a:ea typeface="JetBrains Mono"/>
                <a:cs typeface="JetBrains Mono"/>
                <a:sym typeface="JetBrains Mono"/>
              </a:rPr>
              <a:t>startDestination = </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dialog(</a:t>
            </a:r>
            <a:r>
              <a:rPr b="1" lang="en" sz="1200">
                <a:solidFill>
                  <a:srgbClr val="067D17"/>
                </a:solidFill>
                <a:highlight>
                  <a:srgbClr val="FFFFFF"/>
                </a:highlight>
                <a:latin typeface="JetBrains Mono"/>
                <a:ea typeface="JetBrains Mono"/>
                <a:cs typeface="JetBrains Mono"/>
                <a:sym typeface="JetBrains Mono"/>
              </a:rPr>
              <a:t>"exit"</a:t>
            </a:r>
            <a:r>
              <a:rPr b="1"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ExitDialog</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09900"/>
                </a:solidFill>
                <a:highlight>
                  <a:srgbClr val="FFFFFF"/>
                </a:highlight>
                <a:latin typeface="JetBrains Mono"/>
                <a:ea typeface="JetBrains Mono"/>
                <a:cs typeface="JetBrains Mono"/>
                <a:sym typeface="JetBrains Mono"/>
              </a:rPr>
              <a:t>   BackHandler </a:t>
            </a:r>
            <a:r>
              <a:rPr b="1" lang="en" sz="1200">
                <a:solidFill>
                  <a:srgbClr val="080808"/>
                </a:solidFill>
                <a:highlight>
                  <a:srgbClr val="FFFFFF"/>
                </a:highlight>
                <a:latin typeface="JetBrains Mono"/>
                <a:ea typeface="JetBrains Mono"/>
                <a:cs typeface="JetBrains Mono"/>
                <a:sym typeface="JetBrains Mono"/>
              </a:rPr>
              <a:t>{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navigate(</a:t>
            </a:r>
            <a:r>
              <a:rPr b="1" lang="en" sz="1200">
                <a:solidFill>
                  <a:srgbClr val="067D17"/>
                </a:solidFill>
                <a:highlight>
                  <a:srgbClr val="FFFFFF"/>
                </a:highlight>
                <a:latin typeface="JetBrains Mono"/>
                <a:ea typeface="JetBrains Mono"/>
                <a:cs typeface="JetBrains Mono"/>
                <a:sym typeface="JetBrains Mono"/>
              </a:rPr>
              <a:t>"exit"</a:t>
            </a:r>
            <a:r>
              <a:rPr b="1"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p:txBody>
      </p:sp>
      <p:sp>
        <p:nvSpPr>
          <p:cNvPr id="286" name="Google Shape;286;p48"/>
          <p:cNvSpPr/>
          <p:nvPr/>
        </p:nvSpPr>
        <p:spPr>
          <a:xfrm>
            <a:off x="6823925" y="0"/>
            <a:ext cx="2320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8"/>
          <p:cNvSpPr/>
          <p:nvPr/>
        </p:nvSpPr>
        <p:spPr>
          <a:xfrm>
            <a:off x="822475" y="2102000"/>
            <a:ext cx="2092800" cy="683400"/>
          </a:xfrm>
          <a:prstGeom prst="roundRect">
            <a:avLst>
              <a:gd fmla="val 0" name="adj"/>
            </a:avLst>
          </a:prstGeom>
          <a:noFill/>
          <a:ln cap="flat" cmpd="sng" w="19050">
            <a:solidFill>
              <a:srgbClr val="FBBC04"/>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t/>
            </a:r>
            <a:endParaRPr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Dialog in Navigation</a:t>
            </a:r>
            <a:endParaRPr b="1">
              <a:latin typeface="JetBrains Mono"/>
              <a:ea typeface="JetBrains Mono"/>
              <a:cs typeface="JetBrains Mono"/>
              <a:sym typeface="JetBrains Mono"/>
            </a:endParaRPr>
          </a:p>
        </p:txBody>
      </p:sp>
      <p:sp>
        <p:nvSpPr>
          <p:cNvPr id="293" name="Google Shape;293;p49"/>
          <p:cNvSpPr txBox="1"/>
          <p:nvPr>
            <p:ph idx="1" type="body"/>
          </p:nvPr>
        </p:nvSpPr>
        <p:spPr>
          <a:xfrm>
            <a:off x="311700" y="1017725"/>
            <a:ext cx="6432900" cy="3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MainNavigation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navController </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rememberNavController</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NavHost(navController, </a:t>
            </a:r>
            <a:r>
              <a:rPr lang="en" sz="1200">
                <a:solidFill>
                  <a:srgbClr val="4A86E8"/>
                </a:solidFill>
                <a:highlight>
                  <a:srgbClr val="FFFFFF"/>
                </a:highlight>
                <a:latin typeface="JetBrains Mono"/>
                <a:ea typeface="JetBrains Mono"/>
                <a:cs typeface="JetBrains Mono"/>
                <a:sym typeface="JetBrains Mono"/>
              </a:rPr>
              <a:t>startDestination = </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b="1" lang="en" sz="1200">
                <a:solidFill>
                  <a:srgbClr val="080808"/>
                </a:solidFill>
                <a:highlight>
                  <a:srgbClr val="FFFFFF"/>
                </a:highlight>
                <a:latin typeface="JetBrains Mono"/>
                <a:ea typeface="JetBrains Mono"/>
                <a:cs typeface="JetBrains Mono"/>
                <a:sym typeface="JetBrains Mono"/>
              </a:rPr>
              <a:t>      dialog(</a:t>
            </a:r>
            <a:r>
              <a:rPr b="1" lang="en" sz="1200">
                <a:solidFill>
                  <a:srgbClr val="067D17"/>
                </a:solidFill>
                <a:highlight>
                  <a:srgbClr val="FFFFFF"/>
                </a:highlight>
                <a:latin typeface="JetBrains Mono"/>
                <a:ea typeface="JetBrains Mono"/>
                <a:cs typeface="JetBrains Mono"/>
                <a:sym typeface="JetBrains Mono"/>
              </a:rPr>
              <a:t>"exit"</a:t>
            </a:r>
            <a:r>
              <a:rPr b="1"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ExitDialog</a:t>
            </a:r>
            <a:r>
              <a:rPr lang="en" sz="1200">
                <a:solidFill>
                  <a:srgbClr val="080808"/>
                </a:solidFill>
                <a:highlight>
                  <a:srgbClr val="FFFFFF"/>
                </a:highlight>
                <a:latin typeface="JetBrains Mono"/>
                <a:ea typeface="JetBrains Mono"/>
                <a:cs typeface="JetBrains Mono"/>
                <a:sym typeface="JetBrains Mono"/>
              </a:rPr>
              <a:t>(navController)</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09900"/>
                </a:solidFill>
                <a:highlight>
                  <a:srgbClr val="FFFFFF"/>
                </a:highlight>
                <a:latin typeface="JetBrains Mono"/>
                <a:ea typeface="JetBrains Mono"/>
                <a:cs typeface="JetBrains Mono"/>
                <a:sym typeface="JetBrains Mono"/>
              </a:rPr>
              <a:t>   BackHandler </a:t>
            </a:r>
            <a:r>
              <a:rPr b="1" lang="en" sz="1200">
                <a:solidFill>
                  <a:srgbClr val="080808"/>
                </a:solidFill>
                <a:highlight>
                  <a:srgbClr val="FFFFFF"/>
                </a:highlight>
                <a:latin typeface="JetBrains Mono"/>
                <a:ea typeface="JetBrains Mono"/>
                <a:cs typeface="JetBrains Mono"/>
                <a:sym typeface="JetBrains Mono"/>
              </a:rPr>
              <a:t>{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navigate(</a:t>
            </a:r>
            <a:r>
              <a:rPr b="1" lang="en" sz="1200">
                <a:solidFill>
                  <a:srgbClr val="067D17"/>
                </a:solidFill>
                <a:highlight>
                  <a:srgbClr val="FFFFFF"/>
                </a:highlight>
                <a:latin typeface="JetBrains Mono"/>
                <a:ea typeface="JetBrains Mono"/>
                <a:cs typeface="JetBrains Mono"/>
                <a:sym typeface="JetBrains Mono"/>
              </a:rPr>
              <a:t>"exit"</a:t>
            </a:r>
            <a:r>
              <a:rPr b="1"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p:txBody>
      </p:sp>
      <p:sp>
        <p:nvSpPr>
          <p:cNvPr id="294" name="Google Shape;294;p49"/>
          <p:cNvSpPr/>
          <p:nvPr/>
        </p:nvSpPr>
        <p:spPr>
          <a:xfrm>
            <a:off x="6823925" y="0"/>
            <a:ext cx="2320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5" name="Google Shape;295;p49"/>
          <p:cNvPicPr preferRelativeResize="0"/>
          <p:nvPr/>
        </p:nvPicPr>
        <p:blipFill>
          <a:blip r:embed="rId3">
            <a:alphaModFix/>
          </a:blip>
          <a:stretch>
            <a:fillRect/>
          </a:stretch>
        </p:blipFill>
        <p:spPr>
          <a:xfrm>
            <a:off x="6826725" y="0"/>
            <a:ext cx="2314575" cy="5143500"/>
          </a:xfrm>
          <a:prstGeom prst="rect">
            <a:avLst/>
          </a:prstGeom>
          <a:noFill/>
          <a:ln>
            <a:noFill/>
          </a:ln>
        </p:spPr>
      </p:pic>
      <p:sp>
        <p:nvSpPr>
          <p:cNvPr id="296" name="Google Shape;296;p49"/>
          <p:cNvSpPr/>
          <p:nvPr/>
        </p:nvSpPr>
        <p:spPr>
          <a:xfrm>
            <a:off x="543950" y="3799325"/>
            <a:ext cx="4469700" cy="395100"/>
          </a:xfrm>
          <a:prstGeom prst="roundRect">
            <a:avLst>
              <a:gd fmla="val 0" name="adj"/>
            </a:avLst>
          </a:prstGeom>
          <a:noFill/>
          <a:ln cap="flat" cmpd="sng" w="19050">
            <a:solidFill>
              <a:srgbClr val="FBBC04"/>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t/>
            </a:r>
            <a:endParaRPr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50"/>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Navigating with arguments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5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with Arguments (</a:t>
            </a:r>
            <a:r>
              <a:rPr b="1" i="1" lang="en"/>
              <a:t>Define</a:t>
            </a:r>
            <a:r>
              <a:rPr b="1" lang="en"/>
              <a:t>)</a:t>
            </a:r>
            <a:endParaRPr b="1">
              <a:latin typeface="JetBrains Mono"/>
              <a:ea typeface="JetBrains Mono"/>
              <a:cs typeface="JetBrains Mono"/>
              <a:sym typeface="JetBrains Mono"/>
            </a:endParaRPr>
          </a:p>
        </p:txBody>
      </p:sp>
      <p:sp>
        <p:nvSpPr>
          <p:cNvPr id="307" name="Google Shape;307;p51"/>
          <p:cNvSpPr txBox="1"/>
          <p:nvPr>
            <p:ph idx="1" type="body"/>
          </p:nvPr>
        </p:nvSpPr>
        <p:spPr>
          <a:xfrm>
            <a:off x="311700" y="2104450"/>
            <a:ext cx="8340900" cy="2367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i="1" lang="en" sz="1200">
                <a:solidFill>
                  <a:srgbClr val="00627A"/>
                </a:solidFill>
                <a:highlight>
                  <a:srgbClr val="FFFFFF"/>
                </a:highlight>
                <a:latin typeface="JetBrains Mono"/>
                <a:ea typeface="JetBrains Mono"/>
                <a:cs typeface="JetBrains Mono"/>
                <a:sym typeface="JetBrains Mono"/>
              </a:rPr>
              <a:t>NavHost</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startDestination = </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i="1" lang="en" sz="1200">
                <a:solidFill>
                  <a:srgbClr val="00627A"/>
                </a:solidFill>
                <a:highlight>
                  <a:srgbClr val="FFFFFF"/>
                </a:highlight>
                <a:latin typeface="JetBrains Mono"/>
                <a:ea typeface="JetBrains Mono"/>
                <a:cs typeface="JetBrains Mono"/>
                <a:sym typeface="JetBrains Mono"/>
              </a:rPr>
              <a:t>   composable</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route = </a:t>
            </a:r>
            <a:r>
              <a:rPr lang="en" sz="1200">
                <a:solidFill>
                  <a:srgbClr val="067D17"/>
                </a:solidFill>
                <a:highlight>
                  <a:srgbClr val="FFFFFF"/>
                </a:highlight>
                <a:latin typeface="JetBrains Mono"/>
                <a:ea typeface="JetBrains Mono"/>
                <a:cs typeface="JetBrains Mono"/>
                <a:sym typeface="JetBrains Mono"/>
              </a:rPr>
              <a:t>"notes/</a:t>
            </a:r>
            <a:r>
              <a:rPr b="1" lang="en" sz="1200">
                <a:solidFill>
                  <a:srgbClr val="067D17"/>
                </a:solidFill>
                <a:highlight>
                  <a:srgbClr val="FFFFFF"/>
                </a:highlight>
                <a:latin typeface="JetBrains Mono"/>
                <a:ea typeface="JetBrains Mono"/>
                <a:cs typeface="JetBrains Mono"/>
                <a:sym typeface="JetBrains Mono"/>
              </a:rPr>
              <a:t>{noteId}</a:t>
            </a:r>
            <a:r>
              <a:rPr lang="en" sz="1200">
                <a:solidFill>
                  <a:srgbClr val="067D17"/>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4A86E8"/>
                </a:solidFill>
                <a:highlight>
                  <a:srgbClr val="FFFFFF"/>
                </a:highlight>
                <a:latin typeface="JetBrains Mono"/>
                <a:ea typeface="JetBrains Mono"/>
                <a:cs typeface="JetBrains Mono"/>
                <a:sym typeface="JetBrains Mono"/>
              </a:rPr>
              <a:t>arguments = </a:t>
            </a:r>
            <a:r>
              <a:rPr b="1" i="1" lang="en" sz="1200">
                <a:solidFill>
                  <a:srgbClr val="00627A"/>
                </a:solidFill>
                <a:highlight>
                  <a:srgbClr val="FFFFFF"/>
                </a:highlight>
                <a:latin typeface="JetBrains Mono"/>
                <a:ea typeface="JetBrains Mono"/>
                <a:cs typeface="JetBrains Mono"/>
                <a:sym typeface="JetBrains Mono"/>
              </a:rPr>
              <a:t>listOf</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800000"/>
                </a:solidFill>
                <a:highlight>
                  <a:srgbClr val="FFFFFF"/>
                </a:highlight>
                <a:latin typeface="JetBrains Mono"/>
                <a:ea typeface="JetBrains Mono"/>
                <a:cs typeface="JetBrains Mono"/>
                <a:sym typeface="JetBrains Mono"/>
              </a:rPr>
              <a:t>navArgument</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067D17"/>
                </a:solidFill>
                <a:highlight>
                  <a:srgbClr val="FFFFFF"/>
                </a:highlight>
                <a:latin typeface="JetBrains Mono"/>
                <a:ea typeface="JetBrains Mono"/>
                <a:cs typeface="JetBrains Mono"/>
                <a:sym typeface="JetBrains Mono"/>
              </a:rPr>
              <a:t>"noteId"</a:t>
            </a:r>
            <a:r>
              <a:rPr b="1" lang="en" sz="1200">
                <a:solidFill>
                  <a:srgbClr val="080808"/>
                </a:solidFill>
                <a:highlight>
                  <a:srgbClr val="FFFFFF"/>
                </a:highlight>
                <a:latin typeface="JetBrains Mono"/>
                <a:ea typeface="JetBrains Mono"/>
                <a:cs typeface="JetBrains Mono"/>
                <a:sym typeface="JetBrains Mono"/>
              </a:rPr>
              <a:t>) { </a:t>
            </a:r>
            <a:r>
              <a:rPr b="1" lang="en" sz="1200">
                <a:solidFill>
                  <a:srgbClr val="871094"/>
                </a:solidFill>
                <a:highlight>
                  <a:srgbClr val="FFFFFF"/>
                </a:highlight>
                <a:latin typeface="JetBrains Mono"/>
                <a:ea typeface="JetBrains Mono"/>
                <a:cs typeface="JetBrains Mono"/>
                <a:sym typeface="JetBrains Mono"/>
              </a:rPr>
              <a:t>type </a:t>
            </a:r>
            <a:r>
              <a:rPr b="1" lang="en" sz="1200">
                <a:solidFill>
                  <a:srgbClr val="080808"/>
                </a:solidFill>
                <a:highlight>
                  <a:srgbClr val="FFFFFF"/>
                </a:highlight>
                <a:latin typeface="JetBrains Mono"/>
                <a:ea typeface="JetBrains Mono"/>
                <a:cs typeface="JetBrains Mono"/>
                <a:sym typeface="JetBrains Mono"/>
              </a:rPr>
              <a:t>= </a:t>
            </a:r>
            <a:r>
              <a:rPr b="1" lang="en" sz="1200">
                <a:solidFill>
                  <a:schemeClr val="dk1"/>
                </a:solidFill>
                <a:highlight>
                  <a:srgbClr val="FFFFFF"/>
                </a:highlight>
                <a:latin typeface="JetBrains Mono"/>
                <a:ea typeface="JetBrains Mono"/>
                <a:cs typeface="JetBrains Mono"/>
                <a:sym typeface="JetBrains Mono"/>
              </a:rPr>
              <a:t>NavType</a:t>
            </a:r>
            <a:r>
              <a:rPr b="1" lang="en" sz="1200">
                <a:solidFill>
                  <a:srgbClr val="080808"/>
                </a:solidFill>
                <a:highlight>
                  <a:srgbClr val="FFFFFF"/>
                </a:highlight>
                <a:latin typeface="JetBrains Mono"/>
                <a:ea typeface="JetBrains Mono"/>
                <a:cs typeface="JetBrains Mono"/>
                <a:sym typeface="JetBrains Mono"/>
              </a:rPr>
              <a:t>.</a:t>
            </a:r>
            <a:r>
              <a:rPr b="1" lang="en" sz="1200">
                <a:solidFill>
                  <a:srgbClr val="871094"/>
                </a:solidFill>
                <a:highlight>
                  <a:srgbClr val="FFFFFF"/>
                </a:highlight>
                <a:latin typeface="JetBrains Mono"/>
                <a:ea typeface="JetBrains Mono"/>
                <a:cs typeface="JetBrains Mono"/>
                <a:sym typeface="JetBrains Mono"/>
              </a:rPr>
              <a:t>StringType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backStackEntry </a:t>
            </a:r>
            <a:r>
              <a:rPr b="1" lang="en" sz="1200">
                <a:solidFill>
                  <a:srgbClr val="080808"/>
                </a:solidFill>
                <a:highlight>
                  <a:srgbClr val="FFFFFF"/>
                </a:highlight>
                <a:latin typeface="JetBrains Mono"/>
                <a:ea typeface="JetBrains Mono"/>
                <a:cs typeface="JetBrains Mono"/>
                <a:sym typeface="JetBrains Mono"/>
              </a:rPr>
              <a:t>-&gt;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noteId </a:t>
            </a: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requireNotNull</a:t>
            </a:r>
            <a:r>
              <a:rPr lang="en" sz="1200">
                <a:solidFill>
                  <a:srgbClr val="080808"/>
                </a:solidFill>
                <a:highlight>
                  <a:srgbClr val="FFFFFF"/>
                </a:highlight>
                <a:latin typeface="JetBrains Mono"/>
                <a:ea typeface="JetBrains Mono"/>
                <a:cs typeface="JetBrains Mono"/>
                <a:sym typeface="JetBrains Mono"/>
              </a:rPr>
              <a:t>(</a:t>
            </a:r>
            <a:r>
              <a:rPr b="1" lang="en" sz="1200">
                <a:solidFill>
                  <a:srgbClr val="080808"/>
                </a:solidFill>
                <a:highlight>
                  <a:srgbClr val="FFFFFF"/>
                </a:highlight>
                <a:latin typeface="JetBrains Mono"/>
                <a:ea typeface="JetBrains Mono"/>
                <a:cs typeface="JetBrains Mono"/>
                <a:sym typeface="JetBrains Mono"/>
              </a:rPr>
              <a:t>backStackEntry.</a:t>
            </a:r>
            <a:r>
              <a:rPr b="1" lang="en" sz="1200">
                <a:solidFill>
                  <a:srgbClr val="871094"/>
                </a:solidFill>
                <a:highlight>
                  <a:srgbClr val="FFFFFF"/>
                </a:highlight>
                <a:latin typeface="JetBrains Mono"/>
                <a:ea typeface="JetBrains Mono"/>
                <a:cs typeface="JetBrains Mono"/>
                <a:sym typeface="JetBrains Mono"/>
              </a:rPr>
              <a:t>arguments</a:t>
            </a:r>
            <a:r>
              <a:rPr b="1" lang="en" sz="1200">
                <a:solidFill>
                  <a:srgbClr val="080808"/>
                </a:solidFill>
                <a:highlight>
                  <a:srgbClr val="FFFFFF"/>
                </a:highlight>
                <a:latin typeface="JetBrains Mono"/>
                <a:ea typeface="JetBrains Mono"/>
                <a:cs typeface="JetBrains Mono"/>
                <a:sym typeface="JetBrains Mono"/>
              </a:rPr>
              <a:t>?.getString(</a:t>
            </a:r>
            <a:r>
              <a:rPr b="1" lang="en" sz="1200">
                <a:solidFill>
                  <a:srgbClr val="067D17"/>
                </a:solidFill>
                <a:highlight>
                  <a:srgbClr val="FFFFFF"/>
                </a:highlight>
                <a:latin typeface="JetBrains Mono"/>
                <a:ea typeface="JetBrains Mono"/>
                <a:cs typeface="JetBrains Mono"/>
                <a:sym typeface="JetBrains Mono"/>
              </a:rPr>
              <a:t>"noteId"</a:t>
            </a:r>
            <a:r>
              <a:rPr b="1"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NoteDetailScreen</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4A86E8"/>
                </a:solidFill>
                <a:highlight>
                  <a:srgbClr val="FFFFFF"/>
                </a:highlight>
                <a:latin typeface="JetBrains Mono"/>
                <a:ea typeface="JetBrains Mono"/>
                <a:cs typeface="JetBrains Mono"/>
                <a:sym typeface="JetBrains Mono"/>
              </a:rPr>
              <a:t>navController =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noteId = </a:t>
            </a:r>
            <a:r>
              <a:rPr lang="en" sz="1200">
                <a:solidFill>
                  <a:schemeClr val="dk1"/>
                </a:solidFill>
                <a:highlight>
                  <a:srgbClr val="FFFFFF"/>
                </a:highlight>
                <a:latin typeface="JetBrains Mono"/>
                <a:ea typeface="JetBrains Mono"/>
                <a:cs typeface="JetBrains Mono"/>
                <a:sym typeface="JetBrains Mono"/>
              </a:rPr>
              <a:t>noteId</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t/>
            </a:r>
            <a:endParaRPr sz="1200">
              <a:solidFill>
                <a:srgbClr val="9E880D"/>
              </a:solidFill>
              <a:highlight>
                <a:srgbClr val="FFFFFF"/>
              </a:highlight>
              <a:latin typeface="JetBrains Mono"/>
              <a:ea typeface="JetBrains Mono"/>
              <a:cs typeface="JetBrains Mono"/>
              <a:sym typeface="JetBrains Mono"/>
            </a:endParaRPr>
          </a:p>
        </p:txBody>
      </p:sp>
      <p:sp>
        <p:nvSpPr>
          <p:cNvPr id="308" name="Google Shape;308;p51"/>
          <p:cNvSpPr txBox="1"/>
          <p:nvPr/>
        </p:nvSpPr>
        <p:spPr>
          <a:xfrm>
            <a:off x="311700" y="1017725"/>
            <a:ext cx="7398600" cy="100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NoteDetailScreen</a:t>
            </a:r>
            <a:r>
              <a:rPr lang="en" sz="1200">
                <a:solidFill>
                  <a:srgbClr val="080808"/>
                </a:solidFill>
                <a:highlight>
                  <a:srgbClr val="FFFFFF"/>
                </a:highlight>
                <a:latin typeface="JetBrains Mono"/>
                <a:ea typeface="JetBrains Mono"/>
                <a:cs typeface="JetBrains Mono"/>
                <a:sym typeface="JetBrains Mono"/>
              </a:rPr>
              <a:t>(navController: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noteId: </a:t>
            </a:r>
            <a:r>
              <a:rPr b="1" lang="en" sz="1200">
                <a:solidFill>
                  <a:schemeClr val="dk1"/>
                </a:solidFill>
                <a:highlight>
                  <a:srgbClr val="FFFFFF"/>
                </a:highlight>
                <a:latin typeface="JetBrains Mono"/>
                <a:ea typeface="JetBrains Mono"/>
                <a:cs typeface="JetBrains Mono"/>
                <a:sym typeface="JetBrains Mono"/>
              </a:rPr>
              <a:t>String</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1000"/>
                                        <p:tgtEl>
                                          <p:spTgt spid="3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5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with Arguments (</a:t>
            </a:r>
            <a:r>
              <a:rPr b="1" i="1" lang="en"/>
              <a:t>Usage</a:t>
            </a:r>
            <a:r>
              <a:rPr b="1" lang="en"/>
              <a:t>)</a:t>
            </a:r>
            <a:endParaRPr b="1">
              <a:latin typeface="JetBrains Mono"/>
              <a:ea typeface="JetBrains Mono"/>
              <a:cs typeface="JetBrains Mono"/>
              <a:sym typeface="JetBrains Mono"/>
            </a:endParaRPr>
          </a:p>
        </p:txBody>
      </p:sp>
      <p:sp>
        <p:nvSpPr>
          <p:cNvPr id="314" name="Google Shape;314;p52"/>
          <p:cNvSpPr txBox="1"/>
          <p:nvPr>
            <p:ph idx="1" type="body"/>
          </p:nvPr>
        </p:nvSpPr>
        <p:spPr>
          <a:xfrm>
            <a:off x="311700" y="1322100"/>
            <a:ext cx="6196800" cy="1507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(navController: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8C8C8C"/>
                </a:solidFill>
                <a:highlight>
                  <a:srgbClr val="FFFFFF"/>
                </a:highlight>
                <a:latin typeface="JetBrains Mono"/>
                <a:ea typeface="JetBrains Mono"/>
                <a:cs typeface="JetBrains Mono"/>
                <a:sym typeface="JetBrains Mono"/>
              </a:rPr>
              <a:t>// On Click specific note -&gt; Open details screen of that note</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i="1" lang="en" sz="1200">
                <a:solidFill>
                  <a:srgbClr val="8C8C8C"/>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navController.</a:t>
            </a:r>
            <a:r>
              <a:rPr b="1" lang="en" sz="1200">
                <a:solidFill>
                  <a:srgbClr val="080808"/>
                </a:solidFill>
                <a:highlight>
                  <a:srgbClr val="FFFFFF"/>
                </a:highlight>
                <a:latin typeface="JetBrains Mono"/>
                <a:ea typeface="JetBrains Mono"/>
                <a:cs typeface="JetBrains Mono"/>
                <a:sym typeface="JetBrains Mono"/>
              </a:rPr>
              <a:t>navigate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b="1" lang="en" sz="1200">
                <a:solidFill>
                  <a:srgbClr val="067D17"/>
                </a:solidFill>
                <a:highlight>
                  <a:srgbClr val="FFFFFF"/>
                </a:highlight>
                <a:latin typeface="JetBrains Mono"/>
                <a:ea typeface="JetBrains Mono"/>
                <a:cs typeface="JetBrains Mono"/>
                <a:sym typeface="JetBrains Mono"/>
              </a:rPr>
              <a:t>abcd1234</a:t>
            </a:r>
            <a:r>
              <a:rPr lang="en" sz="1200">
                <a:solidFill>
                  <a:srgbClr val="067D17"/>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t/>
            </a:r>
            <a:endParaRPr i="1" sz="1200">
              <a:solidFill>
                <a:srgbClr val="00627A"/>
              </a:solidFill>
              <a:highlight>
                <a:srgbClr val="FFFFFF"/>
              </a:highlight>
              <a:latin typeface="JetBrains Mono"/>
              <a:ea typeface="JetBrains Mono"/>
              <a:cs typeface="JetBrains Mono"/>
              <a:sym typeface="JetBrains Mono"/>
            </a:endParaRPr>
          </a:p>
        </p:txBody>
      </p:sp>
      <p:pic>
        <p:nvPicPr>
          <p:cNvPr id="315" name="Google Shape;315;p52"/>
          <p:cNvPicPr preferRelativeResize="0"/>
          <p:nvPr/>
        </p:nvPicPr>
        <p:blipFill>
          <a:blip r:embed="rId3">
            <a:alphaModFix/>
          </a:blip>
          <a:stretch>
            <a:fillRect/>
          </a:stretch>
        </p:blipFill>
        <p:spPr>
          <a:xfrm>
            <a:off x="6829413" y="0"/>
            <a:ext cx="2314575"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with Optional Arguments (</a:t>
            </a:r>
            <a:r>
              <a:rPr b="1" i="1" lang="en"/>
              <a:t>Define</a:t>
            </a:r>
            <a:r>
              <a:rPr b="1" lang="en"/>
              <a:t>)</a:t>
            </a:r>
            <a:endParaRPr b="1">
              <a:latin typeface="JetBrains Mono"/>
              <a:ea typeface="JetBrains Mono"/>
              <a:cs typeface="JetBrains Mono"/>
              <a:sym typeface="JetBrains Mono"/>
            </a:endParaRPr>
          </a:p>
        </p:txBody>
      </p:sp>
      <p:sp>
        <p:nvSpPr>
          <p:cNvPr id="321" name="Google Shape;321;p53"/>
          <p:cNvSpPr txBox="1"/>
          <p:nvPr>
            <p:ph idx="1" type="body"/>
          </p:nvPr>
        </p:nvSpPr>
        <p:spPr>
          <a:xfrm>
            <a:off x="311700" y="1659425"/>
            <a:ext cx="8340900" cy="2882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009900"/>
                </a:solidFill>
                <a:highlight>
                  <a:srgbClr val="FFFFFF"/>
                </a:highlight>
                <a:latin typeface="JetBrains Mono"/>
                <a:ea typeface="JetBrains Mono"/>
                <a:cs typeface="JetBrains Mono"/>
                <a:sym typeface="JetBrains Mono"/>
              </a:rPr>
              <a:t>NavHost</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startDestination = </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route = </a:t>
            </a:r>
            <a:r>
              <a:rPr lang="en" sz="1200">
                <a:solidFill>
                  <a:srgbClr val="067D17"/>
                </a:solidFill>
                <a:highlight>
                  <a:srgbClr val="FFFFFF"/>
                </a:highlight>
                <a:latin typeface="JetBrains Mono"/>
                <a:ea typeface="JetBrains Mono"/>
                <a:cs typeface="JetBrains Mono"/>
                <a:sym typeface="JetBrains Mono"/>
              </a:rPr>
              <a:t>"notes</a:t>
            </a:r>
            <a:r>
              <a:rPr b="1" lang="en" sz="1200">
                <a:solidFill>
                  <a:srgbClr val="067D17"/>
                </a:solidFill>
                <a:highlight>
                  <a:srgbClr val="FFFFFF"/>
                </a:highlight>
                <a:latin typeface="JetBrains Mono"/>
                <a:ea typeface="JetBrains Mono"/>
                <a:cs typeface="JetBrains Mono"/>
                <a:sym typeface="JetBrains Mono"/>
              </a:rPr>
              <a:t>?additional={details}</a:t>
            </a:r>
            <a:r>
              <a:rPr lang="en" sz="1200">
                <a:solidFill>
                  <a:srgbClr val="067D17"/>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arguments = </a:t>
            </a:r>
            <a:r>
              <a:rPr i="1" lang="en" sz="1200">
                <a:solidFill>
                  <a:srgbClr val="00627A"/>
                </a:solidFill>
                <a:highlight>
                  <a:srgbClr val="FFFFFF"/>
                </a:highlight>
                <a:latin typeface="JetBrains Mono"/>
                <a:ea typeface="JetBrains Mono"/>
                <a:cs typeface="JetBrains Mono"/>
                <a:sym typeface="JetBrains Mono"/>
              </a:rPr>
              <a:t>listOf</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800000"/>
                </a:solidFill>
                <a:highlight>
                  <a:srgbClr val="FFFFFF"/>
                </a:highlight>
                <a:latin typeface="JetBrains Mono"/>
                <a:ea typeface="JetBrains Mono"/>
                <a:cs typeface="JetBrains Mono"/>
                <a:sym typeface="JetBrains Mono"/>
              </a:rPr>
              <a:t>navArgument</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"details"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871094"/>
                </a:solidFill>
                <a:highlight>
                  <a:srgbClr val="FFFFFF"/>
                </a:highlight>
                <a:latin typeface="JetBrains Mono"/>
                <a:ea typeface="JetBrains Mono"/>
                <a:cs typeface="JetBrains Mono"/>
                <a:sym typeface="JetBrains Mono"/>
              </a:rPr>
              <a:t>nullable </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true</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871094"/>
                </a:solidFill>
                <a:highlight>
                  <a:srgbClr val="FFFFFF"/>
                </a:highlight>
                <a:latin typeface="JetBrains Mono"/>
                <a:ea typeface="JetBrains Mono"/>
                <a:cs typeface="JetBrains Mono"/>
                <a:sym typeface="JetBrains Mono"/>
              </a:rPr>
              <a:t>defaultValue </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null</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backStackEntry </a:t>
            </a:r>
            <a:r>
              <a:rPr b="1" lang="en" sz="1200">
                <a:solidFill>
                  <a:srgbClr val="080808"/>
                </a:solidFill>
                <a:highlight>
                  <a:srgbClr val="FFFFFF"/>
                </a:highlight>
                <a:latin typeface="JetBrains Mono"/>
                <a:ea typeface="JetBrains Mono"/>
                <a:cs typeface="JetBrains Mono"/>
                <a:sym typeface="JetBrains Mono"/>
              </a:rPr>
              <a:t>-&gt;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additionalDetails </a:t>
            </a:r>
            <a:r>
              <a:rPr lang="en" sz="1200">
                <a:solidFill>
                  <a:srgbClr val="080808"/>
                </a:solidFill>
                <a:highlight>
                  <a:srgbClr val="FFFFFF"/>
                </a:highlight>
                <a:latin typeface="JetBrains Mono"/>
                <a:ea typeface="JetBrains Mono"/>
                <a:cs typeface="JetBrains Mono"/>
                <a:sym typeface="JetBrains Mono"/>
              </a:rPr>
              <a:t>= backStackEntry.</a:t>
            </a:r>
            <a:r>
              <a:rPr lang="en" sz="1200">
                <a:solidFill>
                  <a:srgbClr val="871094"/>
                </a:solidFill>
                <a:highlight>
                  <a:srgbClr val="FFFFFF"/>
                </a:highlight>
                <a:latin typeface="JetBrains Mono"/>
                <a:ea typeface="JetBrains Mono"/>
                <a:cs typeface="JetBrains Mono"/>
                <a:sym typeface="JetBrains Mono"/>
              </a:rPr>
              <a:t>arguments</a:t>
            </a:r>
            <a:r>
              <a:rPr lang="en" sz="1200">
                <a:solidFill>
                  <a:srgbClr val="080808"/>
                </a:solidFill>
                <a:highlight>
                  <a:srgbClr val="FFFFFF"/>
                </a:highlight>
                <a:latin typeface="JetBrains Mono"/>
                <a:ea typeface="JetBrains Mono"/>
                <a:cs typeface="JetBrains Mono"/>
                <a:sym typeface="JetBrains Mono"/>
              </a:rPr>
              <a:t>?.getString(</a:t>
            </a:r>
            <a:r>
              <a:rPr lang="en" sz="1200">
                <a:solidFill>
                  <a:srgbClr val="067D17"/>
                </a:solidFill>
                <a:highlight>
                  <a:srgbClr val="FFFFFF"/>
                </a:highlight>
                <a:latin typeface="JetBrains Mono"/>
                <a:ea typeface="JetBrains Mono"/>
                <a:cs typeface="JetBrains Mono"/>
                <a:sym typeface="JetBrains Mono"/>
              </a:rPr>
              <a:t>"details"</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9900"/>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(navController, </a:t>
            </a:r>
            <a:r>
              <a:rPr b="1" i="1" lang="en" sz="1200">
                <a:solidFill>
                  <a:srgbClr val="080808"/>
                </a:solidFill>
                <a:highlight>
                  <a:srgbClr val="FFFFFF"/>
                </a:highlight>
                <a:latin typeface="JetBrains Mono"/>
                <a:ea typeface="JetBrains Mono"/>
                <a:cs typeface="JetBrains Mono"/>
                <a:sym typeface="JetBrains Mono"/>
              </a:rPr>
              <a:t>additionalDetails</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b="1" lang="en" sz="1200">
                <a:solidFill>
                  <a:srgbClr val="080808"/>
                </a:solidFill>
                <a:highlight>
                  <a:srgbClr val="FFFFFF"/>
                </a:highlight>
                <a:latin typeface="JetBrains Mono"/>
                <a:ea typeface="JetBrains Mono"/>
                <a:cs typeface="JetBrains Mono"/>
                <a:sym typeface="JetBrains Mono"/>
              </a:rPr>
              <a:t>}</a:t>
            </a:r>
            <a:endParaRPr i="1" sz="1200">
              <a:solidFill>
                <a:srgbClr val="00627A"/>
              </a:solidFill>
              <a:highlight>
                <a:srgbClr val="FFFFFF"/>
              </a:highlight>
              <a:latin typeface="JetBrains Mono"/>
              <a:ea typeface="JetBrains Mono"/>
              <a:cs typeface="JetBrains Mono"/>
              <a:sym typeface="JetBrains Mono"/>
            </a:endParaRPr>
          </a:p>
        </p:txBody>
      </p:sp>
      <p:sp>
        <p:nvSpPr>
          <p:cNvPr id="322" name="Google Shape;322;p53"/>
          <p:cNvSpPr txBox="1"/>
          <p:nvPr/>
        </p:nvSpPr>
        <p:spPr>
          <a:xfrm>
            <a:off x="311700" y="1017725"/>
            <a:ext cx="80448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(navController: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additionalDetails: </a:t>
            </a:r>
            <a:r>
              <a:rPr b="1" lang="en" sz="1200">
                <a:solidFill>
                  <a:schemeClr val="dk1"/>
                </a:solidFill>
                <a:highlight>
                  <a:srgbClr val="FFFFFF"/>
                </a:highlight>
                <a:latin typeface="JetBrains Mono"/>
                <a:ea typeface="JetBrains Mono"/>
                <a:cs typeface="JetBrains Mono"/>
                <a:sym typeface="JetBrains Mono"/>
              </a:rPr>
              <a:t>String</a:t>
            </a:r>
            <a:r>
              <a:rPr b="1"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endParaRPr sz="1200">
              <a:solidFill>
                <a:srgbClr val="9E880D"/>
              </a:solidFill>
              <a:highlight>
                <a:srgbClr val="FFFFFF"/>
              </a:highlight>
              <a:latin typeface="JetBrains Mono"/>
              <a:ea typeface="JetBrains Mono"/>
              <a:cs typeface="JetBrains Mono"/>
              <a:sym typeface="JetBrains Mono"/>
            </a:endParaRPr>
          </a:p>
        </p:txBody>
      </p:sp>
      <p:grpSp>
        <p:nvGrpSpPr>
          <p:cNvPr id="323" name="Google Shape;323;p53"/>
          <p:cNvGrpSpPr/>
          <p:nvPr/>
        </p:nvGrpSpPr>
        <p:grpSpPr>
          <a:xfrm>
            <a:off x="4499661" y="2091050"/>
            <a:ext cx="3447589" cy="369300"/>
            <a:chOff x="5525386" y="2202450"/>
            <a:chExt cx="3447589" cy="369300"/>
          </a:xfrm>
        </p:grpSpPr>
        <p:sp>
          <p:nvSpPr>
            <p:cNvPr id="324" name="Google Shape;324;p53"/>
            <p:cNvSpPr txBox="1"/>
            <p:nvPr/>
          </p:nvSpPr>
          <p:spPr>
            <a:xfrm>
              <a:off x="6392975" y="2202450"/>
              <a:ext cx="258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accent1"/>
                  </a:solidFill>
                  <a:latin typeface="Google Sans"/>
                  <a:ea typeface="Google Sans"/>
                  <a:cs typeface="Google Sans"/>
                  <a:sym typeface="Google Sans"/>
                </a:rPr>
                <a:t>Syntax: </a:t>
              </a:r>
              <a:r>
                <a:rPr b="1" lang="en" sz="1200">
                  <a:solidFill>
                    <a:schemeClr val="accent1"/>
                  </a:solidFill>
                  <a:latin typeface="Google Sans"/>
                  <a:ea typeface="Google Sans"/>
                  <a:cs typeface="Google Sans"/>
                  <a:sym typeface="Google Sans"/>
                </a:rPr>
                <a:t>?argName={argName}</a:t>
              </a:r>
              <a:endParaRPr b="1" sz="1200">
                <a:solidFill>
                  <a:schemeClr val="accent1"/>
                </a:solidFill>
                <a:latin typeface="Google Sans"/>
                <a:ea typeface="Google Sans"/>
                <a:cs typeface="Google Sans"/>
                <a:sym typeface="Google Sans"/>
              </a:endParaRPr>
            </a:p>
          </p:txBody>
        </p:sp>
        <p:cxnSp>
          <p:nvCxnSpPr>
            <p:cNvPr id="325" name="Google Shape;325;p53"/>
            <p:cNvCxnSpPr/>
            <p:nvPr/>
          </p:nvCxnSpPr>
          <p:spPr>
            <a:xfrm rot="10800000">
              <a:off x="5525386" y="2387100"/>
              <a:ext cx="867600" cy="0"/>
            </a:xfrm>
            <a:prstGeom prst="straightConnector1">
              <a:avLst/>
            </a:prstGeom>
            <a:noFill/>
            <a:ln cap="flat" cmpd="sng" w="19050">
              <a:solidFill>
                <a:srgbClr val="1A73E8"/>
              </a:solidFill>
              <a:prstDash val="solid"/>
              <a:miter lim="400000"/>
              <a:headEnd len="sm" w="sm"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000"/>
                                        <p:tgtEl>
                                          <p:spTgt spid="3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with Optional Arguments (</a:t>
            </a:r>
            <a:r>
              <a:rPr b="1" i="1" lang="en"/>
              <a:t>Usage</a:t>
            </a:r>
            <a:r>
              <a:rPr b="1" lang="en"/>
              <a:t>)</a:t>
            </a:r>
            <a:endParaRPr b="1">
              <a:latin typeface="JetBrains Mono"/>
              <a:ea typeface="JetBrains Mono"/>
              <a:cs typeface="JetBrains Mono"/>
              <a:sym typeface="JetBrains Mono"/>
            </a:endParaRPr>
          </a:p>
        </p:txBody>
      </p:sp>
      <p:sp>
        <p:nvSpPr>
          <p:cNvPr id="331" name="Google Shape;331;p54"/>
          <p:cNvSpPr txBox="1"/>
          <p:nvPr/>
        </p:nvSpPr>
        <p:spPr>
          <a:xfrm>
            <a:off x="311700" y="1355000"/>
            <a:ext cx="7398600" cy="143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SignUpScreen</a:t>
            </a:r>
            <a:r>
              <a:rPr lang="en" sz="1200">
                <a:solidFill>
                  <a:srgbClr val="080808"/>
                </a:solidFill>
                <a:highlight>
                  <a:srgbClr val="FFFFFF"/>
                </a:highlight>
                <a:latin typeface="JetBrains Mono"/>
                <a:ea typeface="JetBrains Mono"/>
                <a:cs typeface="JetBrains Mono"/>
                <a:sym typeface="JetBrains Mono"/>
              </a:rPr>
              <a:t>(navController: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8C8C8C"/>
                </a:solidFill>
                <a:highlight>
                  <a:srgbClr val="FFFFFF"/>
                </a:highlight>
                <a:latin typeface="JetBrains Mono"/>
                <a:ea typeface="JetBrains Mono"/>
                <a:cs typeface="JetBrains Mono"/>
                <a:sym typeface="JetBrains Mono"/>
              </a:rPr>
              <a:t>// On Successful SignUp -&gt; Navigate to Notes screen with additional details</a:t>
            </a:r>
            <a:endParaRPr i="1" sz="1200">
              <a:solidFill>
                <a:srgbClr val="8C8C8C"/>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i="1" lang="en" sz="1200">
                <a:solidFill>
                  <a:srgbClr val="8C8C8C"/>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navController.</a:t>
            </a:r>
            <a:r>
              <a:rPr b="1" lang="en" sz="1200">
                <a:solidFill>
                  <a:srgbClr val="080808"/>
                </a:solidFill>
                <a:highlight>
                  <a:srgbClr val="FFFFFF"/>
                </a:highlight>
                <a:latin typeface="JetBrains Mono"/>
                <a:ea typeface="JetBrains Mono"/>
                <a:cs typeface="JetBrains Mono"/>
                <a:sym typeface="JetBrains Mono"/>
              </a:rPr>
              <a:t>navigate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b="1" lang="en" sz="1200">
                <a:solidFill>
                  <a:srgbClr val="067D17"/>
                </a:solidFill>
                <a:highlight>
                  <a:srgbClr val="FFFFFF"/>
                </a:highlight>
                <a:latin typeface="JetBrains Mono"/>
                <a:ea typeface="JetBrains Mono"/>
                <a:cs typeface="JetBrains Mono"/>
                <a:sym typeface="JetBrains Mono"/>
              </a:rPr>
              <a:t>additional=newUserRegistration</a:t>
            </a:r>
            <a:r>
              <a:rPr lang="en" sz="1200">
                <a:solidFill>
                  <a:srgbClr val="067D17"/>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200">
              <a:solidFill>
                <a:srgbClr val="9E880D"/>
              </a:solidFill>
              <a:highlight>
                <a:srgbClr val="FFFFFF"/>
              </a:highlight>
              <a:latin typeface="JetBrains Mono"/>
              <a:ea typeface="JetBrains Mono"/>
              <a:cs typeface="JetBrains Mono"/>
              <a:sym typeface="JetBrains Mon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How we achieved navigation earlier?</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5"/>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Deep linking support</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Navigating with Deep links</a:t>
            </a:r>
            <a:endParaRPr b="1">
              <a:latin typeface="JetBrains Mono"/>
              <a:ea typeface="JetBrains Mono"/>
              <a:cs typeface="JetBrains Mono"/>
              <a:sym typeface="JetBrains Mono"/>
            </a:endParaRPr>
          </a:p>
        </p:txBody>
      </p:sp>
      <p:sp>
        <p:nvSpPr>
          <p:cNvPr id="342" name="Google Shape;342;p56"/>
          <p:cNvSpPr txBox="1"/>
          <p:nvPr/>
        </p:nvSpPr>
        <p:spPr>
          <a:xfrm>
            <a:off x="378300" y="1537350"/>
            <a:ext cx="8387400" cy="228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uri </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067D17"/>
                </a:solidFill>
                <a:highlight>
                  <a:srgbClr val="FFFFFF"/>
                </a:highlight>
                <a:latin typeface="JetBrains Mono"/>
                <a:ea typeface="JetBrains Mono"/>
                <a:cs typeface="JetBrains Mono"/>
                <a:sym typeface="JetBrains Mono"/>
              </a:rPr>
              <a:t>"https://example.com"</a:t>
            </a:r>
            <a:endParaRPr sz="1200">
              <a:solidFill>
                <a:srgbClr val="067D17"/>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200">
              <a:solidFill>
                <a:srgbClr val="067D17"/>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67D17"/>
                </a:solidFill>
                <a:highlight>
                  <a:srgbClr val="FFFFFF"/>
                </a:highlight>
                <a:latin typeface="JetBrains Mono"/>
                <a:ea typeface="JetBrains Mono"/>
                <a:cs typeface="JetBrains Mono"/>
                <a:sym typeface="JetBrains Mono"/>
              </a:rPr>
              <a:t>"notes/</a:t>
            </a:r>
            <a:r>
              <a:rPr b="1" lang="en" sz="1200">
                <a:solidFill>
                  <a:srgbClr val="067D17"/>
                </a:solidFill>
                <a:highlight>
                  <a:srgbClr val="FFFFFF"/>
                </a:highlight>
                <a:latin typeface="JetBrains Mono"/>
                <a:ea typeface="JetBrains Mono"/>
                <a:cs typeface="JetBrains Mono"/>
                <a:sym typeface="JetBrains Mono"/>
              </a:rPr>
              <a:t>{noteId}</a:t>
            </a:r>
            <a:r>
              <a:rPr lang="en" sz="1200">
                <a:solidFill>
                  <a:srgbClr val="067D17"/>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4A86E8"/>
                </a:solidFill>
                <a:highlight>
                  <a:srgbClr val="FFFFFF"/>
                </a:highlight>
                <a:latin typeface="JetBrains Mono"/>
                <a:ea typeface="JetBrains Mono"/>
                <a:cs typeface="JetBrains Mono"/>
                <a:sym typeface="JetBrains Mono"/>
              </a:rPr>
              <a:t>deepLinks = </a:t>
            </a:r>
            <a:r>
              <a:rPr b="1" i="1" lang="en" sz="1200">
                <a:solidFill>
                  <a:srgbClr val="00627A"/>
                </a:solidFill>
                <a:highlight>
                  <a:srgbClr val="FFFFFF"/>
                </a:highlight>
                <a:latin typeface="JetBrains Mono"/>
                <a:ea typeface="JetBrains Mono"/>
                <a:cs typeface="JetBrains Mono"/>
                <a:sym typeface="JetBrains Mono"/>
              </a:rPr>
              <a:t>listOf</a:t>
            </a:r>
            <a:r>
              <a:rPr b="1" lang="en" sz="1200">
                <a:solidFill>
                  <a:srgbClr val="080808"/>
                </a:solidFill>
                <a:highlight>
                  <a:srgbClr val="FFFFFF"/>
                </a:highlight>
                <a:latin typeface="JetBrains Mono"/>
                <a:ea typeface="JetBrains Mono"/>
                <a:cs typeface="JetBrains Mono"/>
                <a:sym typeface="JetBrains Mono"/>
              </a:rPr>
              <a:t>(</a:t>
            </a:r>
            <a:r>
              <a:rPr b="1" i="1" lang="en" sz="1200">
                <a:solidFill>
                  <a:srgbClr val="00627A"/>
                </a:solidFill>
                <a:highlight>
                  <a:srgbClr val="FFFFFF"/>
                </a:highlight>
                <a:latin typeface="JetBrains Mono"/>
                <a:ea typeface="JetBrains Mono"/>
                <a:cs typeface="JetBrains Mono"/>
                <a:sym typeface="JetBrains Mono"/>
              </a:rPr>
              <a:t>navDeepLink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871094"/>
                </a:solidFill>
                <a:highlight>
                  <a:srgbClr val="FFFFFF"/>
                </a:highlight>
                <a:latin typeface="JetBrains Mono"/>
                <a:ea typeface="JetBrains Mono"/>
                <a:cs typeface="JetBrains Mono"/>
                <a:sym typeface="JetBrains Mono"/>
              </a:rPr>
              <a:t>uriPattern </a:t>
            </a:r>
            <a:r>
              <a:rPr b="1" lang="en" sz="1200">
                <a:solidFill>
                  <a:srgbClr val="080808"/>
                </a:solidFill>
                <a:highlight>
                  <a:srgbClr val="FFFFFF"/>
                </a:highlight>
                <a:latin typeface="JetBrains Mono"/>
                <a:ea typeface="JetBrains Mono"/>
                <a:cs typeface="JetBrains Mono"/>
                <a:sym typeface="JetBrains Mono"/>
              </a:rPr>
              <a:t>= </a:t>
            </a:r>
            <a:r>
              <a:rPr b="1" lang="en" sz="1200">
                <a:solidFill>
                  <a:srgbClr val="067D17"/>
                </a:solidFill>
                <a:highlight>
                  <a:srgbClr val="FFFFFF"/>
                </a:highlight>
                <a:latin typeface="JetBrains Mono"/>
                <a:ea typeface="JetBrains Mono"/>
                <a:cs typeface="JetBrains Mono"/>
                <a:sym typeface="JetBrains Mono"/>
              </a:rPr>
              <a:t>"</a:t>
            </a:r>
            <a:r>
              <a:rPr b="1" lang="en" sz="1200">
                <a:solidFill>
                  <a:srgbClr val="0037A6"/>
                </a:solidFill>
                <a:highlight>
                  <a:srgbClr val="FFFFFF"/>
                </a:highlight>
                <a:latin typeface="JetBrains Mono"/>
                <a:ea typeface="JetBrains Mono"/>
                <a:cs typeface="JetBrains Mono"/>
                <a:sym typeface="JetBrains Mono"/>
              </a:rPr>
              <a:t>$</a:t>
            </a:r>
            <a:r>
              <a:rPr b="1" lang="en" sz="1200">
                <a:solidFill>
                  <a:schemeClr val="dk1"/>
                </a:solidFill>
                <a:highlight>
                  <a:srgbClr val="FFFFFF"/>
                </a:highlight>
                <a:latin typeface="JetBrains Mono"/>
                <a:ea typeface="JetBrains Mono"/>
                <a:cs typeface="JetBrains Mono"/>
                <a:sym typeface="JetBrains Mono"/>
              </a:rPr>
              <a:t>uri</a:t>
            </a:r>
            <a:r>
              <a:rPr b="1" lang="en" sz="1200">
                <a:solidFill>
                  <a:srgbClr val="067D17"/>
                </a:solidFill>
                <a:highlight>
                  <a:srgbClr val="FFFFFF"/>
                </a:highlight>
                <a:latin typeface="JetBrains Mono"/>
                <a:ea typeface="JetBrains Mono"/>
                <a:cs typeface="JetBrains Mono"/>
                <a:sym typeface="JetBrains Mono"/>
              </a:rPr>
              <a:t>/{noteId}"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backStackEntry </a:t>
            </a:r>
            <a:r>
              <a:rPr b="1" lang="en" sz="1200">
                <a:solidFill>
                  <a:srgbClr val="080808"/>
                </a:solidFill>
                <a:highlight>
                  <a:srgbClr val="FFFFFF"/>
                </a:highlight>
                <a:latin typeface="JetBrains Mono"/>
                <a:ea typeface="JetBrains Mono"/>
                <a:cs typeface="JetBrains Mono"/>
                <a:sym typeface="JetBrains Mono"/>
              </a:rPr>
              <a:t>-&gt;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noteId </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backStackEntry.</a:t>
            </a:r>
            <a:r>
              <a:rPr b="1" lang="en" sz="1200">
                <a:solidFill>
                  <a:srgbClr val="871094"/>
                </a:solidFill>
                <a:highlight>
                  <a:srgbClr val="FFFFFF"/>
                </a:highlight>
                <a:latin typeface="JetBrains Mono"/>
                <a:ea typeface="JetBrains Mono"/>
                <a:cs typeface="JetBrains Mono"/>
                <a:sym typeface="JetBrains Mono"/>
              </a:rPr>
              <a:t>arguments</a:t>
            </a:r>
            <a:r>
              <a:rPr b="1" lang="en" sz="1200">
                <a:solidFill>
                  <a:srgbClr val="080808"/>
                </a:solidFill>
                <a:highlight>
                  <a:srgbClr val="FFFFFF"/>
                </a:highlight>
                <a:latin typeface="JetBrains Mono"/>
                <a:ea typeface="JetBrains Mono"/>
                <a:cs typeface="JetBrains Mono"/>
                <a:sym typeface="JetBrains Mono"/>
              </a:rPr>
              <a:t>?.getString(</a:t>
            </a:r>
            <a:r>
              <a:rPr b="1" lang="en" sz="1200">
                <a:solidFill>
                  <a:srgbClr val="067D17"/>
                </a:solidFill>
                <a:highlight>
                  <a:srgbClr val="FFFFFF"/>
                </a:highlight>
                <a:latin typeface="JetBrains Mono"/>
                <a:ea typeface="JetBrains Mono"/>
                <a:cs typeface="JetBrains Mono"/>
                <a:sym typeface="JetBrains Mono"/>
              </a:rPr>
              <a:t>"noteId"</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09900"/>
                </a:solidFill>
                <a:highlight>
                  <a:srgbClr val="FFFFFF"/>
                </a:highlight>
                <a:latin typeface="JetBrains Mono"/>
                <a:ea typeface="JetBrains Mono"/>
                <a:cs typeface="JetBrains Mono"/>
                <a:sym typeface="JetBrains Mono"/>
              </a:rPr>
              <a:t>   NoteDetailsScreen</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b="1" lang="en" sz="1200">
                <a:solidFill>
                  <a:schemeClr val="dk1"/>
                </a:solidFill>
                <a:highlight>
                  <a:srgbClr val="FFFFFF"/>
                </a:highlight>
                <a:latin typeface="JetBrains Mono"/>
                <a:ea typeface="JetBrains Mono"/>
                <a:cs typeface="JetBrains Mono"/>
                <a:sym typeface="JetBrains Mono"/>
              </a:rPr>
              <a:t>noteId</a:t>
            </a:r>
            <a:r>
              <a:rPr lang="en" sz="1200">
                <a:solidFill>
                  <a:srgbClr val="080808"/>
                </a:solidFill>
                <a:highlight>
                  <a:srgbClr val="FFFFFF"/>
                </a:highlight>
                <a:latin typeface="JetBrains Mono"/>
                <a:ea typeface="JetBrains Mono"/>
                <a:cs typeface="JetBrains Mono"/>
                <a:sym typeface="JetBrains Mono"/>
              </a:rPr>
              <a:t>)</a:t>
            </a:r>
            <a:endParaRPr sz="1200">
              <a:solidFill>
                <a:srgbClr val="009900"/>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t/>
            </a:r>
            <a:endParaRPr sz="1200">
              <a:solidFill>
                <a:srgbClr val="9E880D"/>
              </a:solidFill>
              <a:highlight>
                <a:srgbClr val="FFFFFF"/>
              </a:highlight>
              <a:latin typeface="JetBrains Mono"/>
              <a:ea typeface="JetBrains Mono"/>
              <a:cs typeface="JetBrains Mono"/>
              <a:sym typeface="JetBrains Mon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Declare in Manifest</a:t>
            </a:r>
            <a:endParaRPr b="1">
              <a:latin typeface="JetBrains Mono"/>
              <a:ea typeface="JetBrains Mono"/>
              <a:cs typeface="JetBrains Mono"/>
              <a:sym typeface="JetBrains Mono"/>
            </a:endParaRPr>
          </a:p>
        </p:txBody>
      </p:sp>
      <p:sp>
        <p:nvSpPr>
          <p:cNvPr id="348" name="Google Shape;348;p57"/>
          <p:cNvSpPr txBox="1"/>
          <p:nvPr/>
        </p:nvSpPr>
        <p:spPr>
          <a:xfrm>
            <a:off x="311700" y="1228175"/>
            <a:ext cx="8387400" cy="185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&lt;</a:t>
            </a:r>
            <a:r>
              <a:rPr lang="en" sz="1200">
                <a:solidFill>
                  <a:srgbClr val="0033B3"/>
                </a:solidFill>
                <a:highlight>
                  <a:srgbClr val="FFFFFF"/>
                </a:highlight>
                <a:latin typeface="JetBrains Mono"/>
                <a:ea typeface="JetBrains Mono"/>
                <a:cs typeface="JetBrains Mono"/>
                <a:sym typeface="JetBrains Mono"/>
              </a:rPr>
              <a:t>activity </a:t>
            </a:r>
            <a:r>
              <a:rPr lang="en" sz="1200">
                <a:solidFill>
                  <a:srgbClr val="871094"/>
                </a:solidFill>
                <a:highlight>
                  <a:srgbClr val="FFFFFF"/>
                </a:highlight>
                <a:latin typeface="JetBrains Mono"/>
                <a:ea typeface="JetBrains Mono"/>
                <a:cs typeface="JetBrains Mono"/>
                <a:sym typeface="JetBrains Mono"/>
              </a:rPr>
              <a:t>android</a:t>
            </a:r>
            <a:r>
              <a:rPr lang="en" sz="1200">
                <a:solidFill>
                  <a:srgbClr val="174AD4"/>
                </a:solidFill>
                <a:highlight>
                  <a:srgbClr val="FFFFFF"/>
                </a:highlight>
                <a:latin typeface="JetBrains Mono"/>
                <a:ea typeface="JetBrains Mono"/>
                <a:cs typeface="JetBrains Mono"/>
                <a:sym typeface="JetBrains Mono"/>
              </a:rPr>
              <a:t>:name</a:t>
            </a:r>
            <a:r>
              <a:rPr lang="en" sz="1200">
                <a:solidFill>
                  <a:srgbClr val="067D17"/>
                </a:solidFill>
                <a:highlight>
                  <a:srgbClr val="FFFFFF"/>
                </a:highlight>
                <a:latin typeface="JetBrains Mono"/>
                <a:ea typeface="JetBrains Mono"/>
                <a:cs typeface="JetBrains Mono"/>
                <a:sym typeface="JetBrains Mono"/>
              </a:rPr>
              <a:t>=".ui.MainActivity"</a:t>
            </a:r>
            <a:r>
              <a:rPr lang="en" sz="1200">
                <a:solidFill>
                  <a:srgbClr val="080808"/>
                </a:solidFill>
                <a:highlight>
                  <a:srgbClr val="FFFFFF"/>
                </a:highlight>
                <a:latin typeface="JetBrains Mono"/>
                <a:ea typeface="JetBrains Mono"/>
                <a:cs typeface="JetBrains Mono"/>
                <a:sym typeface="JetBrains Mono"/>
              </a:rPr>
              <a:t>&gt;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&lt;</a:t>
            </a:r>
            <a:r>
              <a:rPr lang="en" sz="1200">
                <a:solidFill>
                  <a:srgbClr val="0033B3"/>
                </a:solidFill>
                <a:highlight>
                  <a:srgbClr val="FFFFFF"/>
                </a:highlight>
                <a:latin typeface="JetBrains Mono"/>
                <a:ea typeface="JetBrains Mono"/>
                <a:cs typeface="JetBrains Mono"/>
                <a:sym typeface="JetBrains Mono"/>
              </a:rPr>
              <a:t>intent-filter</a:t>
            </a:r>
            <a:r>
              <a:rPr lang="en" sz="1200">
                <a:solidFill>
                  <a:srgbClr val="080808"/>
                </a:solidFill>
                <a:highlight>
                  <a:srgbClr val="FFFFFF"/>
                </a:highlight>
                <a:latin typeface="JetBrains Mono"/>
                <a:ea typeface="JetBrains Mono"/>
                <a:cs typeface="JetBrains Mono"/>
                <a:sym typeface="JetBrains Mono"/>
              </a:rPr>
              <a:t>&gt;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&lt;</a:t>
            </a:r>
            <a:r>
              <a:rPr b="1" lang="en" sz="1200">
                <a:solidFill>
                  <a:srgbClr val="0033B3"/>
                </a:solidFill>
                <a:highlight>
                  <a:srgbClr val="FFFFFF"/>
                </a:highlight>
                <a:latin typeface="JetBrains Mono"/>
                <a:ea typeface="JetBrains Mono"/>
                <a:cs typeface="JetBrains Mono"/>
                <a:sym typeface="JetBrains Mono"/>
              </a:rPr>
              <a:t>data</a:t>
            </a:r>
            <a:endParaRPr b="1" sz="1200">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b="1" lang="en" sz="1200">
                <a:solidFill>
                  <a:srgbClr val="0033B3"/>
                </a:solidFill>
                <a:highlight>
                  <a:srgbClr val="FFFFFF"/>
                </a:highlight>
                <a:latin typeface="JetBrains Mono"/>
                <a:ea typeface="JetBrains Mono"/>
                <a:cs typeface="JetBrains Mono"/>
                <a:sym typeface="JetBrains Mono"/>
              </a:rPr>
              <a:t>           </a:t>
            </a:r>
            <a:r>
              <a:rPr b="1" lang="en" sz="1200">
                <a:solidFill>
                  <a:srgbClr val="871094"/>
                </a:solidFill>
                <a:highlight>
                  <a:srgbClr val="FFFFFF"/>
                </a:highlight>
                <a:latin typeface="JetBrains Mono"/>
                <a:ea typeface="JetBrains Mono"/>
                <a:cs typeface="JetBrains Mono"/>
                <a:sym typeface="JetBrains Mono"/>
              </a:rPr>
              <a:t>android</a:t>
            </a:r>
            <a:r>
              <a:rPr b="1" lang="en" sz="1200">
                <a:solidFill>
                  <a:srgbClr val="174AD4"/>
                </a:solidFill>
                <a:highlight>
                  <a:srgbClr val="FFFFFF"/>
                </a:highlight>
                <a:latin typeface="JetBrains Mono"/>
                <a:ea typeface="JetBrains Mono"/>
                <a:cs typeface="JetBrains Mono"/>
                <a:sym typeface="JetBrains Mono"/>
              </a:rPr>
              <a:t>:host</a:t>
            </a:r>
            <a:r>
              <a:rPr b="1" lang="en" sz="1200">
                <a:solidFill>
                  <a:srgbClr val="067D17"/>
                </a:solidFill>
                <a:highlight>
                  <a:srgbClr val="FFFFFF"/>
                </a:highlight>
                <a:latin typeface="JetBrains Mono"/>
                <a:ea typeface="JetBrains Mono"/>
                <a:cs typeface="JetBrains Mono"/>
                <a:sym typeface="JetBrains Mono"/>
              </a:rPr>
              <a:t>="www.example.com"</a:t>
            </a:r>
            <a:endParaRPr b="1" sz="1200">
              <a:solidFill>
                <a:srgbClr val="067D17"/>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b="1" lang="en" sz="1200">
                <a:solidFill>
                  <a:srgbClr val="067D17"/>
                </a:solidFill>
                <a:highlight>
                  <a:srgbClr val="FFFFFF"/>
                </a:highlight>
                <a:latin typeface="JetBrains Mono"/>
                <a:ea typeface="JetBrains Mono"/>
                <a:cs typeface="JetBrains Mono"/>
                <a:sym typeface="JetBrains Mono"/>
              </a:rPr>
              <a:t>           </a:t>
            </a:r>
            <a:r>
              <a:rPr b="1" lang="en" sz="1200">
                <a:solidFill>
                  <a:srgbClr val="871094"/>
                </a:solidFill>
                <a:highlight>
                  <a:srgbClr val="FFFFFF"/>
                </a:highlight>
                <a:latin typeface="JetBrains Mono"/>
                <a:ea typeface="JetBrains Mono"/>
                <a:cs typeface="JetBrains Mono"/>
                <a:sym typeface="JetBrains Mono"/>
              </a:rPr>
              <a:t>android</a:t>
            </a:r>
            <a:r>
              <a:rPr b="1" lang="en" sz="1200">
                <a:solidFill>
                  <a:srgbClr val="174AD4"/>
                </a:solidFill>
                <a:highlight>
                  <a:srgbClr val="FFFFFF"/>
                </a:highlight>
                <a:latin typeface="JetBrains Mono"/>
                <a:ea typeface="JetBrains Mono"/>
                <a:cs typeface="JetBrains Mono"/>
                <a:sym typeface="JetBrains Mono"/>
              </a:rPr>
              <a:t>:scheme</a:t>
            </a:r>
            <a:r>
              <a:rPr b="1" lang="en" sz="1200">
                <a:solidFill>
                  <a:srgbClr val="067D17"/>
                </a:solidFill>
                <a:highlight>
                  <a:srgbClr val="FFFFFF"/>
                </a:highlight>
                <a:latin typeface="JetBrains Mono"/>
                <a:ea typeface="JetBrains Mono"/>
                <a:cs typeface="JetBrains Mono"/>
                <a:sym typeface="JetBrains Mono"/>
              </a:rPr>
              <a:t>="https" </a:t>
            </a:r>
            <a:r>
              <a:rPr b="1" lang="en" sz="1200">
                <a:solidFill>
                  <a:srgbClr val="080808"/>
                </a:solidFill>
                <a:highlight>
                  <a:srgbClr val="FFFFFF"/>
                </a:highlight>
                <a:latin typeface="JetBrains Mono"/>
                <a:ea typeface="JetBrains Mono"/>
                <a:cs typeface="JetBrains Mono"/>
                <a:sym typeface="JetBrains Mono"/>
              </a:rPr>
              <a:t>/&gt;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&lt;/</a:t>
            </a:r>
            <a:r>
              <a:rPr lang="en" sz="1200">
                <a:solidFill>
                  <a:srgbClr val="0033B3"/>
                </a:solidFill>
                <a:highlight>
                  <a:srgbClr val="FFFFFF"/>
                </a:highlight>
                <a:latin typeface="JetBrains Mono"/>
                <a:ea typeface="JetBrains Mono"/>
                <a:cs typeface="JetBrains Mono"/>
                <a:sym typeface="JetBrains Mono"/>
              </a:rPr>
              <a:t>intent-filter</a:t>
            </a:r>
            <a:r>
              <a:rPr lang="en" sz="1200">
                <a:solidFill>
                  <a:srgbClr val="080808"/>
                </a:solidFill>
                <a:highlight>
                  <a:srgbClr val="FFFFFF"/>
                </a:highlight>
                <a:latin typeface="JetBrains Mono"/>
                <a:ea typeface="JetBrains Mono"/>
                <a:cs typeface="JetBrains Mono"/>
                <a:sym typeface="JetBrains Mono"/>
              </a:rPr>
              <a:t>&gt;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&lt;/</a:t>
            </a:r>
            <a:r>
              <a:rPr lang="en" sz="1200">
                <a:solidFill>
                  <a:srgbClr val="0033B3"/>
                </a:solidFill>
                <a:highlight>
                  <a:srgbClr val="FFFFFF"/>
                </a:highlight>
                <a:latin typeface="JetBrains Mono"/>
                <a:ea typeface="JetBrains Mono"/>
                <a:cs typeface="JetBrains Mono"/>
                <a:sym typeface="JetBrains Mono"/>
              </a:rPr>
              <a:t>activity</a:t>
            </a:r>
            <a:r>
              <a:rPr lang="en" sz="1200">
                <a:solidFill>
                  <a:srgbClr val="080808"/>
                </a:solidFill>
                <a:highlight>
                  <a:srgbClr val="FFFFFF"/>
                </a:highlight>
                <a:latin typeface="JetBrains Mono"/>
                <a:ea typeface="JetBrains Mono"/>
                <a:cs typeface="JetBrains Mono"/>
                <a:sym typeface="JetBrains Mono"/>
              </a:rPr>
              <a:t>&gt;</a:t>
            </a:r>
            <a:endParaRPr sz="1200">
              <a:solidFill>
                <a:srgbClr val="0033B3"/>
              </a:solidFill>
              <a:highlight>
                <a:srgbClr val="FFFFFF"/>
              </a:highlight>
              <a:latin typeface="JetBrains Mono"/>
              <a:ea typeface="JetBrains Mono"/>
              <a:cs typeface="JetBrains Mono"/>
              <a:sym typeface="JetBrains Mon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8"/>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Hilt and Navigation</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Hilt and Navigation</a:t>
            </a:r>
            <a:endParaRPr b="1"/>
          </a:p>
        </p:txBody>
      </p:sp>
      <p:sp>
        <p:nvSpPr>
          <p:cNvPr id="359" name="Google Shape;359;p59"/>
          <p:cNvSpPr txBox="1"/>
          <p:nvPr>
            <p:ph idx="1" type="body"/>
          </p:nvPr>
        </p:nvSpPr>
        <p:spPr>
          <a:xfrm>
            <a:off x="570025" y="2233650"/>
            <a:ext cx="8023800" cy="263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080808"/>
                </a:solidFill>
                <a:highlight>
                  <a:schemeClr val="lt1"/>
                </a:highlight>
                <a:latin typeface="JetBrains Mono"/>
                <a:ea typeface="JetBrains Mono"/>
                <a:cs typeface="JetBrains Mono"/>
                <a:sym typeface="JetBrains Mono"/>
              </a:rPr>
              <a:t>dependencies </a:t>
            </a:r>
            <a:r>
              <a:rPr b="1" lang="en" sz="1200">
                <a:solidFill>
                  <a:srgbClr val="080808"/>
                </a:solidFill>
                <a:highlight>
                  <a:schemeClr val="lt1"/>
                </a:highlight>
                <a:latin typeface="JetBrains Mono"/>
                <a:ea typeface="JetBrains Mono"/>
                <a:cs typeface="JetBrains Mono"/>
                <a:sym typeface="JetBrains Mono"/>
              </a:rPr>
              <a:t>{</a:t>
            </a:r>
            <a:endParaRPr b="1" sz="1200">
              <a:solidFill>
                <a:srgbClr val="080808"/>
              </a:solidFill>
              <a:highlight>
                <a:schemeClr val="lt1"/>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080808"/>
                </a:solidFill>
                <a:highlight>
                  <a:schemeClr val="lt1"/>
                </a:highlight>
                <a:latin typeface="JetBrains Mono"/>
                <a:ea typeface="JetBrains Mono"/>
                <a:cs typeface="JetBrains Mono"/>
                <a:sym typeface="JetBrains Mono"/>
              </a:rPr>
              <a:t>   </a:t>
            </a:r>
            <a:r>
              <a:rPr i="1" lang="en" sz="1200">
                <a:solidFill>
                  <a:srgbClr val="8C8C8C"/>
                </a:solidFill>
                <a:highlight>
                  <a:schemeClr val="lt1"/>
                </a:highlight>
                <a:latin typeface="JetBrains Mono"/>
                <a:ea typeface="JetBrains Mono"/>
                <a:cs typeface="JetBrains Mono"/>
                <a:sym typeface="JetBrains Mono"/>
              </a:rPr>
              <a:t>// Hilt Compose Navigation</a:t>
            </a:r>
            <a:endParaRPr i="1" sz="1200">
              <a:solidFill>
                <a:srgbClr val="8C8C8C"/>
              </a:solidFill>
              <a:highlight>
                <a:schemeClr val="lt1"/>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i="1" lang="en" sz="1200">
                <a:solidFill>
                  <a:srgbClr val="8C8C8C"/>
                </a:solidFill>
                <a:highlight>
                  <a:schemeClr val="lt1"/>
                </a:highlight>
                <a:latin typeface="JetBrains Mono"/>
                <a:ea typeface="JetBrains Mono"/>
                <a:cs typeface="JetBrains Mono"/>
                <a:sym typeface="JetBrains Mono"/>
              </a:rPr>
              <a:t>   </a:t>
            </a:r>
            <a:r>
              <a:rPr lang="en" sz="1200">
                <a:solidFill>
                  <a:srgbClr val="080808"/>
                </a:solidFill>
                <a:highlight>
                  <a:schemeClr val="lt1"/>
                </a:highlight>
                <a:latin typeface="JetBrains Mono"/>
                <a:ea typeface="JetBrains Mono"/>
                <a:cs typeface="JetBrains Mono"/>
                <a:sym typeface="JetBrains Mono"/>
              </a:rPr>
              <a:t>implementation </a:t>
            </a:r>
            <a:r>
              <a:rPr b="1" lang="en" sz="1200">
                <a:solidFill>
                  <a:srgbClr val="067D17"/>
                </a:solidFill>
                <a:highlight>
                  <a:schemeClr val="lt1"/>
                </a:highlight>
                <a:latin typeface="JetBrains Mono"/>
                <a:ea typeface="JetBrains Mono"/>
                <a:cs typeface="JetBrains Mono"/>
                <a:sym typeface="JetBrains Mono"/>
              </a:rPr>
              <a:t>"androidx.hilt:hilt-navigation-compose:1.0.0-alpha03"</a:t>
            </a:r>
            <a:endParaRPr b="1" sz="1200">
              <a:solidFill>
                <a:srgbClr val="067D17"/>
              </a:solidFill>
              <a:highlight>
                <a:schemeClr val="lt1"/>
              </a:highlight>
              <a:latin typeface="JetBrains Mono"/>
              <a:ea typeface="JetBrains Mono"/>
              <a:cs typeface="JetBrains Mono"/>
              <a:sym typeface="JetBrains Mono"/>
            </a:endParaRPr>
          </a:p>
          <a:p>
            <a:pPr indent="0" lvl="0" marL="0" rtl="0" algn="l">
              <a:spcBef>
                <a:spcPts val="0"/>
              </a:spcBef>
              <a:spcAft>
                <a:spcPts val="0"/>
              </a:spcAft>
              <a:buClr>
                <a:schemeClr val="dk1"/>
              </a:buClr>
              <a:buSzPts val="275"/>
              <a:buFont typeface="Arial"/>
              <a:buNone/>
            </a:pPr>
            <a:r>
              <a:rPr lang="en" sz="1200">
                <a:solidFill>
                  <a:srgbClr val="080808"/>
                </a:solidFill>
                <a:highlight>
                  <a:schemeClr val="lt1"/>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p:txBody>
      </p:sp>
      <p:sp>
        <p:nvSpPr>
          <p:cNvPr id="360" name="Google Shape;360;p59"/>
          <p:cNvSpPr txBox="1"/>
          <p:nvPr>
            <p:ph idx="1" type="body"/>
          </p:nvPr>
        </p:nvSpPr>
        <p:spPr>
          <a:xfrm>
            <a:off x="311700" y="1152475"/>
            <a:ext cx="8282100" cy="9441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chemeClr val="dk1"/>
              </a:buClr>
              <a:buSzPts val="1600"/>
              <a:buFont typeface="Google Sans"/>
              <a:buChar char="●"/>
            </a:pPr>
            <a:r>
              <a:rPr lang="en">
                <a:solidFill>
                  <a:schemeClr val="dk1"/>
                </a:solidFill>
                <a:latin typeface="Google Sans"/>
                <a:ea typeface="Google Sans"/>
                <a:cs typeface="Google Sans"/>
                <a:sym typeface="Google Sans"/>
              </a:rPr>
              <a:t>Hilt also integrates with the Compose navigation library. </a:t>
            </a:r>
            <a:endParaRPr>
              <a:solidFill>
                <a:schemeClr val="dk1"/>
              </a:solidFill>
              <a:latin typeface="Google Sans"/>
              <a:ea typeface="Google Sans"/>
              <a:cs typeface="Google Sans"/>
              <a:sym typeface="Google Sans"/>
            </a:endParaRPr>
          </a:p>
          <a:p>
            <a:pPr indent="-330200" lvl="0" marL="457200" rtl="0" algn="l">
              <a:spcBef>
                <a:spcPts val="1200"/>
              </a:spcBef>
              <a:spcAft>
                <a:spcPts val="1200"/>
              </a:spcAft>
              <a:buClr>
                <a:schemeClr val="dk1"/>
              </a:buClr>
              <a:buSzPts val="1600"/>
              <a:buFont typeface="Google Sans"/>
              <a:buChar char="●"/>
            </a:pPr>
            <a:r>
              <a:rPr lang="en">
                <a:solidFill>
                  <a:schemeClr val="dk1"/>
                </a:solidFill>
                <a:latin typeface="Google Sans"/>
                <a:ea typeface="Google Sans"/>
                <a:cs typeface="Google Sans"/>
                <a:sym typeface="Google Sans"/>
              </a:rPr>
              <a:t>Add the following additional dependencies to your application’s Gradle file</a:t>
            </a:r>
            <a:endParaRPr>
              <a:solidFill>
                <a:schemeClr val="dk1"/>
              </a:solidFill>
              <a:latin typeface="Google Sans"/>
              <a:ea typeface="Google Sans"/>
              <a:cs typeface="Google Sans"/>
              <a:sym typeface="Google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6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Hilt and Navigation</a:t>
            </a:r>
            <a:endParaRPr b="1"/>
          </a:p>
        </p:txBody>
      </p:sp>
      <p:sp>
        <p:nvSpPr>
          <p:cNvPr id="366" name="Google Shape;366;p60"/>
          <p:cNvSpPr txBox="1"/>
          <p:nvPr>
            <p:ph idx="1" type="body"/>
          </p:nvPr>
        </p:nvSpPr>
        <p:spPr>
          <a:xfrm>
            <a:off x="311700" y="1152475"/>
            <a:ext cx="8282100" cy="17772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chemeClr val="dk1"/>
              </a:buClr>
              <a:buSzPts val="1600"/>
              <a:buFont typeface="Google Sans"/>
              <a:buChar char="●"/>
            </a:pPr>
            <a:r>
              <a:rPr lang="en">
                <a:solidFill>
                  <a:schemeClr val="dk1"/>
                </a:solidFill>
                <a:latin typeface="Google Sans"/>
                <a:ea typeface="Google Sans"/>
                <a:cs typeface="Google Sans"/>
                <a:sym typeface="Google Sans"/>
              </a:rPr>
              <a:t>If your </a:t>
            </a:r>
            <a:r>
              <a:rPr lang="en">
                <a:solidFill>
                  <a:schemeClr val="dk1"/>
                </a:solidFill>
                <a:latin typeface="JetBrains Mono"/>
                <a:ea typeface="JetBrains Mono"/>
                <a:cs typeface="JetBrains Mono"/>
                <a:sym typeface="JetBrains Mono"/>
              </a:rPr>
              <a:t>ViewModel </a:t>
            </a:r>
            <a:r>
              <a:rPr lang="en">
                <a:solidFill>
                  <a:schemeClr val="dk1"/>
                </a:solidFill>
                <a:latin typeface="Google Sans"/>
                <a:ea typeface="Google Sans"/>
                <a:cs typeface="Google Sans"/>
                <a:sym typeface="Google Sans"/>
              </a:rPr>
              <a:t>is annotated with </a:t>
            </a:r>
            <a:r>
              <a:rPr lang="en">
                <a:solidFill>
                  <a:srgbClr val="9E880D"/>
                </a:solidFill>
                <a:highlight>
                  <a:srgbClr val="FFFFFF"/>
                </a:highlight>
                <a:latin typeface="JetBrains Mono"/>
                <a:ea typeface="JetBrains Mono"/>
                <a:cs typeface="JetBrains Mono"/>
                <a:sym typeface="JetBrains Mono"/>
              </a:rPr>
              <a:t>@HiltViewModel</a:t>
            </a:r>
            <a:r>
              <a:rPr lang="en">
                <a:solidFill>
                  <a:schemeClr val="dk1"/>
                </a:solidFill>
                <a:latin typeface="Google Sans"/>
                <a:ea typeface="Google Sans"/>
                <a:cs typeface="Google Sans"/>
                <a:sym typeface="Google Sans"/>
              </a:rPr>
              <a:t> then you can use </a:t>
            </a:r>
            <a:r>
              <a:rPr b="1" i="1" lang="en">
                <a:solidFill>
                  <a:schemeClr val="dk1"/>
                </a:solidFill>
                <a:latin typeface="JetBrains Mono"/>
                <a:ea typeface="JetBrains Mono"/>
                <a:cs typeface="JetBrains Mono"/>
                <a:sym typeface="JetBrains Mono"/>
              </a:rPr>
              <a:t>hiltViewModel</a:t>
            </a:r>
            <a:r>
              <a:rPr b="1" lang="en">
                <a:solidFill>
                  <a:schemeClr val="dk1"/>
                </a:solidFill>
                <a:latin typeface="JetBrains Mono"/>
                <a:ea typeface="JetBrains Mono"/>
                <a:cs typeface="JetBrains Mono"/>
                <a:sym typeface="JetBrains Mono"/>
              </a:rPr>
              <a:t>()</a:t>
            </a:r>
            <a:r>
              <a:rPr lang="en">
                <a:solidFill>
                  <a:schemeClr val="dk1"/>
                </a:solidFill>
                <a:latin typeface="Google Sans"/>
                <a:ea typeface="Google Sans"/>
                <a:cs typeface="Google Sans"/>
                <a:sym typeface="Google Sans"/>
              </a:rPr>
              <a:t> composable function for getting instance of </a:t>
            </a:r>
            <a:r>
              <a:rPr lang="en">
                <a:solidFill>
                  <a:schemeClr val="dk1"/>
                </a:solidFill>
                <a:latin typeface="JetBrains Mono"/>
                <a:ea typeface="JetBrains Mono"/>
                <a:cs typeface="JetBrains Mono"/>
                <a:sym typeface="JetBrains Mono"/>
              </a:rPr>
              <a:t>ViewModel</a:t>
            </a:r>
            <a:r>
              <a:rPr lang="en">
                <a:solidFill>
                  <a:schemeClr val="dk1"/>
                </a:solidFill>
                <a:latin typeface="Google Sans"/>
                <a:ea typeface="Google Sans"/>
                <a:cs typeface="Google Sans"/>
                <a:sym typeface="Google Sans"/>
              </a:rPr>
              <a:t>.</a:t>
            </a:r>
            <a:endParaRPr>
              <a:solidFill>
                <a:schemeClr val="dk1"/>
              </a:solidFill>
              <a:latin typeface="Google Sans"/>
              <a:ea typeface="Google Sans"/>
              <a:cs typeface="Google Sans"/>
              <a:sym typeface="Google Sans"/>
            </a:endParaRPr>
          </a:p>
          <a:p>
            <a:pPr indent="-330200" lvl="0" marL="457200" rtl="0" algn="l">
              <a:spcBef>
                <a:spcPts val="1200"/>
              </a:spcBef>
              <a:spcAft>
                <a:spcPts val="1200"/>
              </a:spcAft>
              <a:buClr>
                <a:schemeClr val="dk1"/>
              </a:buClr>
              <a:buSzPts val="1600"/>
              <a:buFont typeface="Google Sans"/>
              <a:buChar char="●"/>
            </a:pPr>
            <a:r>
              <a:rPr lang="en">
                <a:solidFill>
                  <a:schemeClr val="dk1"/>
                </a:solidFill>
                <a:latin typeface="Google Sans"/>
                <a:ea typeface="Google Sans"/>
                <a:cs typeface="Google Sans"/>
                <a:sym typeface="Google Sans"/>
              </a:rPr>
              <a:t>The Activity should be annotated with </a:t>
            </a:r>
            <a:r>
              <a:rPr lang="en">
                <a:solidFill>
                  <a:srgbClr val="9E880D"/>
                </a:solidFill>
                <a:highlight>
                  <a:srgbClr val="FFFFFF"/>
                </a:highlight>
                <a:latin typeface="JetBrains Mono"/>
                <a:ea typeface="JetBrains Mono"/>
                <a:cs typeface="JetBrains Mono"/>
                <a:sym typeface="JetBrains Mono"/>
              </a:rPr>
              <a:t>@AndroidEntryPoint</a:t>
            </a:r>
            <a:r>
              <a:rPr lang="en">
                <a:solidFill>
                  <a:srgbClr val="9E880D"/>
                </a:solidFill>
                <a:highlight>
                  <a:srgbClr val="FFFFFF"/>
                </a:highlight>
                <a:latin typeface="Google Sans"/>
                <a:ea typeface="Google Sans"/>
                <a:cs typeface="Google Sans"/>
                <a:sym typeface="Google Sans"/>
              </a:rPr>
              <a:t> </a:t>
            </a:r>
            <a:r>
              <a:rPr lang="en">
                <a:solidFill>
                  <a:schemeClr val="dk1"/>
                </a:solidFill>
                <a:highlight>
                  <a:srgbClr val="FFFFFF"/>
                </a:highlight>
                <a:latin typeface="Google Sans"/>
                <a:ea typeface="Google Sans"/>
                <a:cs typeface="Google Sans"/>
                <a:sym typeface="Google Sans"/>
              </a:rPr>
              <a:t>to support injection.</a:t>
            </a:r>
            <a:endParaRPr>
              <a:solidFill>
                <a:schemeClr val="dk1"/>
              </a:solidFill>
              <a:latin typeface="Google Sans"/>
              <a:ea typeface="Google Sans"/>
              <a:cs typeface="Google Sans"/>
              <a:sym typeface="Google Sans"/>
            </a:endParaRPr>
          </a:p>
        </p:txBody>
      </p:sp>
      <p:sp>
        <p:nvSpPr>
          <p:cNvPr id="367" name="Google Shape;367;p60"/>
          <p:cNvSpPr txBox="1"/>
          <p:nvPr>
            <p:ph idx="1" type="body"/>
          </p:nvPr>
        </p:nvSpPr>
        <p:spPr>
          <a:xfrm>
            <a:off x="490500" y="2744075"/>
            <a:ext cx="8103300" cy="19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E880D"/>
                </a:solidFill>
                <a:highlight>
                  <a:srgbClr val="FFFFFF"/>
                </a:highlight>
                <a:latin typeface="JetBrains Mono"/>
                <a:ea typeface="JetBrains Mono"/>
                <a:cs typeface="JetBrains Mono"/>
                <a:sym typeface="JetBrains Mono"/>
              </a:rPr>
              <a:t>@HiltViewModel</a:t>
            </a:r>
            <a:endParaRPr b="1" sz="1200">
              <a:solidFill>
                <a:srgbClr val="9E880D"/>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class </a:t>
            </a:r>
            <a:r>
              <a:rPr b="1" lang="en" sz="1200">
                <a:solidFill>
                  <a:schemeClr val="dk1"/>
                </a:solidFill>
                <a:highlight>
                  <a:srgbClr val="FFFFFF"/>
                </a:highlight>
                <a:latin typeface="JetBrains Mono"/>
                <a:ea typeface="JetBrains Mono"/>
                <a:cs typeface="JetBrains Mono"/>
                <a:sym typeface="JetBrains Mono"/>
              </a:rPr>
              <a:t>NotesViewModel </a:t>
            </a:r>
            <a:r>
              <a:rPr lang="en" sz="1200">
                <a:solidFill>
                  <a:srgbClr val="9E880D"/>
                </a:solidFill>
                <a:highlight>
                  <a:srgbClr val="FFFFFF"/>
                </a:highlight>
                <a:latin typeface="JetBrains Mono"/>
                <a:ea typeface="JetBrains Mono"/>
                <a:cs typeface="JetBrains Mono"/>
                <a:sym typeface="JetBrains Mono"/>
              </a:rPr>
              <a:t>@Inject </a:t>
            </a:r>
            <a:r>
              <a:rPr lang="en" sz="1200">
                <a:solidFill>
                  <a:srgbClr val="0033B3"/>
                </a:solidFill>
                <a:highlight>
                  <a:srgbClr val="FFFFFF"/>
                </a:highlight>
                <a:latin typeface="JetBrains Mono"/>
                <a:ea typeface="JetBrains Mono"/>
                <a:cs typeface="JetBrains Mono"/>
                <a:sym typeface="JetBrains Mono"/>
              </a:rPr>
              <a:t>constructor</a:t>
            </a:r>
            <a:r>
              <a:rPr lang="en" sz="1200">
                <a:solidFill>
                  <a:srgbClr val="080808"/>
                </a:solidFill>
                <a:highlight>
                  <a:srgbClr val="FFFFFF"/>
                </a:highlight>
                <a:latin typeface="JetBrains Mono"/>
                <a:ea typeface="JetBrains Mono"/>
                <a:cs typeface="JetBrains Mono"/>
                <a:sym typeface="JetBrains Mono"/>
              </a:rPr>
              <a:t>(...) : </a:t>
            </a:r>
            <a:r>
              <a:rPr b="1" lang="en" sz="1200">
                <a:solidFill>
                  <a:srgbClr val="080808"/>
                </a:solidFill>
                <a:highlight>
                  <a:srgbClr val="FFFFFF"/>
                </a:highlight>
                <a:latin typeface="JetBrains Mono"/>
                <a:ea typeface="JetBrains Mono"/>
                <a:cs typeface="JetBrains Mono"/>
                <a:sym typeface="JetBrains Mono"/>
              </a:rPr>
              <a:t>ViewModel()</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9E880D"/>
                </a:solidFill>
                <a:highlight>
                  <a:srgbClr val="FFFFFF"/>
                </a:highlight>
                <a:latin typeface="JetBrains Mono"/>
                <a:ea typeface="JetBrains Mono"/>
                <a:cs typeface="JetBrains Mono"/>
                <a:sym typeface="JetBrains Mono"/>
              </a:rPr>
              <a:t>@AndroidEntryPoint</a:t>
            </a:r>
            <a:endParaRPr b="1" sz="1200">
              <a:solidFill>
                <a:srgbClr val="9E880D"/>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class </a:t>
            </a:r>
            <a:r>
              <a:rPr lang="en" sz="1200">
                <a:solidFill>
                  <a:schemeClr val="dk1"/>
                </a:solidFill>
                <a:highlight>
                  <a:srgbClr val="FFFFFF"/>
                </a:highlight>
                <a:latin typeface="JetBrains Mono"/>
                <a:ea typeface="JetBrains Mono"/>
                <a:cs typeface="JetBrains Mono"/>
                <a:sym typeface="JetBrains Mono"/>
              </a:rPr>
              <a:t>MainActivity </a:t>
            </a:r>
            <a:r>
              <a:rPr lang="en" sz="1200">
                <a:solidFill>
                  <a:srgbClr val="080808"/>
                </a:solidFill>
                <a:highlight>
                  <a:srgbClr val="FFFFFF"/>
                </a:highlight>
                <a:latin typeface="JetBrains Mono"/>
                <a:ea typeface="JetBrains Mono"/>
                <a:cs typeface="JetBrains Mono"/>
                <a:sym typeface="JetBrains Mono"/>
              </a:rPr>
              <a:t>: AppCompatActivity() {...}</a:t>
            </a:r>
            <a:endParaRPr sz="1200">
              <a:solidFill>
                <a:srgbClr val="080808"/>
              </a:solidFill>
              <a:highlight>
                <a:srgbClr val="FFFFFF"/>
              </a:highlight>
              <a:latin typeface="JetBrains Mono"/>
              <a:ea typeface="JetBrains Mono"/>
              <a:cs typeface="JetBrains Mono"/>
              <a:sym typeface="JetBrains Mon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6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Hilt and Navigation</a:t>
            </a:r>
            <a:endParaRPr b="1"/>
          </a:p>
        </p:txBody>
      </p:sp>
      <p:sp>
        <p:nvSpPr>
          <p:cNvPr id="373" name="Google Shape;373;p61"/>
          <p:cNvSpPr txBox="1"/>
          <p:nvPr>
            <p:ph idx="1" type="body"/>
          </p:nvPr>
        </p:nvSpPr>
        <p:spPr>
          <a:xfrm>
            <a:off x="311700" y="1179825"/>
            <a:ext cx="8282100" cy="33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(navController: </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viewModel: </a:t>
            </a:r>
            <a:r>
              <a:rPr b="1" lang="en" sz="1200">
                <a:solidFill>
                  <a:schemeClr val="dk1"/>
                </a:solidFill>
                <a:highlight>
                  <a:srgbClr val="FFFFFF"/>
                </a:highlight>
                <a:latin typeface="JetBrains Mono"/>
                <a:ea typeface="JetBrains Mono"/>
                <a:cs typeface="JetBrains Mono"/>
                <a:sym typeface="JetBrains Mono"/>
              </a:rPr>
              <a:t>NotesViewModel</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None/>
            </a:pPr>
            <a:r>
              <a:t/>
            </a:r>
            <a:endParaRPr sz="1200">
              <a:solidFill>
                <a:srgbClr val="9E880D"/>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200">
                <a:solidFill>
                  <a:srgbClr val="9E880D"/>
                </a:solidFill>
                <a:highlight>
                  <a:srgbClr val="FFFFFF"/>
                </a:highlight>
                <a:latin typeface="JetBrains Mono"/>
                <a:ea typeface="JetBrains Mono"/>
                <a:cs typeface="JetBrains Mono"/>
                <a:sym typeface="JetBrains Mono"/>
              </a:rPr>
              <a:t>@Composable</a:t>
            </a:r>
            <a:endParaRPr sz="1200">
              <a:solidFill>
                <a:srgbClr val="9E880D"/>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MainNavigation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navController </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rememberNavController</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NavHost</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startDestination = </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composable</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67D17"/>
                </a:solidFill>
                <a:highlight>
                  <a:srgbClr val="FFFFFF"/>
                </a:highlight>
                <a:latin typeface="JetBrains Mono"/>
                <a:ea typeface="JetBrains Mono"/>
                <a:cs typeface="JetBrains Mono"/>
                <a:sym typeface="JetBrains Mono"/>
              </a:rPr>
              <a:t>"notes"</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09900"/>
                </a:solidFill>
                <a:highlight>
                  <a:srgbClr val="FFFFFF"/>
                </a:highlight>
                <a:latin typeface="JetBrains Mono"/>
                <a:ea typeface="JetBrains Mono"/>
                <a:cs typeface="JetBrains Mono"/>
                <a:sym typeface="JetBrains Mono"/>
              </a:rPr>
              <a:t>NotesScreen</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4A86E8"/>
                </a:solidFill>
                <a:highlight>
                  <a:srgbClr val="FFFFFF"/>
                </a:highlight>
                <a:latin typeface="JetBrains Mono"/>
                <a:ea typeface="JetBrains Mono"/>
                <a:cs typeface="JetBrains Mono"/>
                <a:sym typeface="JetBrains Mono"/>
              </a:rPr>
              <a:t>viewModel = </a:t>
            </a:r>
            <a:r>
              <a:rPr b="1" lang="en" sz="1200">
                <a:solidFill>
                  <a:srgbClr val="009900"/>
                </a:solidFill>
                <a:highlight>
                  <a:srgbClr val="FFFFFF"/>
                </a:highlight>
                <a:latin typeface="JetBrains Mono"/>
                <a:ea typeface="JetBrains Mono"/>
                <a:cs typeface="JetBrains Mono"/>
                <a:sym typeface="JetBrains Mono"/>
              </a:rPr>
              <a:t>hiltViewModel</a:t>
            </a:r>
            <a:r>
              <a:rPr b="1" lang="en" sz="1200">
                <a:solidFill>
                  <a:srgbClr val="080808"/>
                </a:solidFill>
                <a:highlight>
                  <a:srgbClr val="FFFFFF"/>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   }</a:t>
            </a:r>
            <a:endParaRPr b="1" sz="1200">
              <a:solidFill>
                <a:srgbClr val="080808"/>
              </a:solidFill>
              <a:highlight>
                <a:srgbClr val="FFFFFF"/>
              </a:highlight>
              <a:latin typeface="JetBrains Mono"/>
              <a:ea typeface="JetBrains Mono"/>
              <a:cs typeface="JetBrains Mono"/>
              <a:sym typeface="JetBrains Mono"/>
            </a:endParaRPr>
          </a:p>
          <a:p>
            <a:pPr indent="0" lvl="0" marL="0" rtl="0" algn="l">
              <a:spcBef>
                <a:spcPts val="0"/>
              </a:spcBef>
              <a:spcAft>
                <a:spcPts val="0"/>
              </a:spcAft>
              <a:buClr>
                <a:schemeClr val="dk1"/>
              </a:buClr>
              <a:buSzPts val="1100"/>
              <a:buFont typeface="Arial"/>
              <a:buNone/>
            </a:pPr>
            <a:r>
              <a:rPr b="1" lang="en" sz="1200">
                <a:solidFill>
                  <a:srgbClr val="080808"/>
                </a:solidFill>
                <a:highlight>
                  <a:srgbClr val="FFFFFF"/>
                </a:highlight>
                <a:latin typeface="JetBrains Mono"/>
                <a:ea typeface="JetBrains Mono"/>
                <a:cs typeface="JetBrains Mono"/>
                <a:sym typeface="JetBrains Mono"/>
              </a:rPr>
              <a:t>}</a:t>
            </a:r>
            <a:endParaRPr sz="1200">
              <a:solidFill>
                <a:srgbClr val="9E880D"/>
              </a:solidFill>
              <a:highlight>
                <a:srgbClr val="FFFFFF"/>
              </a:highlight>
              <a:latin typeface="JetBrains Mono"/>
              <a:ea typeface="JetBrains Mono"/>
              <a:cs typeface="JetBrains Mono"/>
              <a:sym typeface="JetBrains Mono"/>
            </a:endParaRPr>
          </a:p>
        </p:txBody>
      </p:sp>
      <p:grpSp>
        <p:nvGrpSpPr>
          <p:cNvPr id="374" name="Google Shape;374;p61"/>
          <p:cNvGrpSpPr/>
          <p:nvPr/>
        </p:nvGrpSpPr>
        <p:grpSpPr>
          <a:xfrm>
            <a:off x="4445600" y="3746797"/>
            <a:ext cx="2274300" cy="1359778"/>
            <a:chOff x="4445600" y="3746797"/>
            <a:chExt cx="2274300" cy="1359778"/>
          </a:xfrm>
        </p:grpSpPr>
        <p:sp>
          <p:nvSpPr>
            <p:cNvPr id="375" name="Google Shape;375;p61"/>
            <p:cNvSpPr txBox="1"/>
            <p:nvPr/>
          </p:nvSpPr>
          <p:spPr>
            <a:xfrm>
              <a:off x="4445600" y="4312475"/>
              <a:ext cx="2274300" cy="794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None/>
              </a:pPr>
              <a:r>
                <a:rPr lang="en" sz="1200">
                  <a:solidFill>
                    <a:srgbClr val="9E880D"/>
                  </a:solidFill>
                  <a:highlight>
                    <a:schemeClr val="lt1"/>
                  </a:highlight>
                  <a:latin typeface="JetBrains Mono"/>
                  <a:ea typeface="JetBrains Mono"/>
                  <a:cs typeface="JetBrains Mono"/>
                  <a:sym typeface="JetBrains Mono"/>
                </a:rPr>
                <a:t>@Composable </a:t>
              </a:r>
              <a:r>
                <a:rPr lang="en" sz="1200">
                  <a:solidFill>
                    <a:schemeClr val="accent1"/>
                  </a:solidFill>
                  <a:highlight>
                    <a:schemeClr val="lt1"/>
                  </a:highlight>
                  <a:latin typeface="Google Sans"/>
                  <a:ea typeface="Google Sans"/>
                  <a:cs typeface="Google Sans"/>
                  <a:sym typeface="Google Sans"/>
                </a:rPr>
                <a:t>function from Hilt compose navigation library</a:t>
              </a:r>
              <a:endParaRPr b="1" sz="1200">
                <a:solidFill>
                  <a:schemeClr val="accent1"/>
                </a:solidFill>
                <a:latin typeface="Google Sans"/>
                <a:ea typeface="Google Sans"/>
                <a:cs typeface="Google Sans"/>
                <a:sym typeface="Google Sans"/>
              </a:endParaRPr>
            </a:p>
          </p:txBody>
        </p:sp>
        <p:cxnSp>
          <p:nvCxnSpPr>
            <p:cNvPr id="376" name="Google Shape;376;p61"/>
            <p:cNvCxnSpPr/>
            <p:nvPr/>
          </p:nvCxnSpPr>
          <p:spPr>
            <a:xfrm rot="-5400000">
              <a:off x="5299923" y="4029635"/>
              <a:ext cx="565675" cy="0"/>
            </a:xfrm>
            <a:prstGeom prst="straightConnector1">
              <a:avLst/>
            </a:prstGeom>
            <a:noFill/>
            <a:ln cap="flat" cmpd="sng" w="19050">
              <a:solidFill>
                <a:srgbClr val="1A73E8"/>
              </a:solidFill>
              <a:prstDash val="solid"/>
              <a:miter lim="400000"/>
              <a:headEnd len="sm" w="sm" type="none"/>
              <a:tailEnd len="med" w="med" type="triangl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4"/>
                                        </p:tgtEl>
                                        <p:attrNameLst>
                                          <p:attrName>style.visibility</p:attrName>
                                        </p:attrNameLst>
                                      </p:cBhvr>
                                      <p:to>
                                        <p:strVal val="visible"/>
                                      </p:to>
                                    </p:set>
                                    <p:animEffect filter="fade" transition="in">
                                      <p:cBhvr>
                                        <p:cTn dur="1000"/>
                                        <p:tgtEl>
                                          <p:spTgt spid="3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62"/>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References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6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387" name="Google Shape;387;p63"/>
          <p:cNvSpPr txBox="1"/>
          <p:nvPr>
            <p:ph idx="1" type="body"/>
          </p:nvPr>
        </p:nvSpPr>
        <p:spPr>
          <a:xfrm>
            <a:off x="311700" y="1152475"/>
            <a:ext cx="8453700" cy="3416400"/>
          </a:xfrm>
          <a:prstGeom prst="rect">
            <a:avLst/>
          </a:prstGeom>
        </p:spPr>
        <p:txBody>
          <a:bodyPr anchorCtr="0" anchor="t" bIns="91425" lIns="91425" spcFirstLastPara="1" rIns="91425" wrap="square" tIns="91425">
            <a:normAutofit lnSpcReduction="20000"/>
          </a:bodyPr>
          <a:lstStyle/>
          <a:p>
            <a:pPr indent="-330200" lvl="0" marL="457200" rtl="0" algn="l">
              <a:spcBef>
                <a:spcPts val="0"/>
              </a:spcBef>
              <a:spcAft>
                <a:spcPts val="0"/>
              </a:spcAft>
              <a:buClr>
                <a:srgbClr val="3C4043"/>
              </a:buClr>
              <a:buSzPts val="1600"/>
              <a:buFont typeface="Roboto Mono"/>
              <a:buChar char="●"/>
            </a:pPr>
            <a:r>
              <a:rPr b="1" lang="en">
                <a:solidFill>
                  <a:srgbClr val="3C4043"/>
                </a:solidFill>
                <a:latin typeface="Roboto Mono"/>
                <a:ea typeface="Roboto Mono"/>
                <a:cs typeface="Roboto Mono"/>
                <a:sym typeface="Roboto Mono"/>
              </a:rPr>
              <a:t>Official Docs:</a:t>
            </a:r>
            <a:endParaRPr b="1">
              <a:solidFill>
                <a:srgbClr val="3C4043"/>
              </a:solidFill>
              <a:latin typeface="Roboto Mono"/>
              <a:ea typeface="Roboto Mono"/>
              <a:cs typeface="Roboto Mono"/>
              <a:sym typeface="Roboto Mono"/>
            </a:endParaRPr>
          </a:p>
          <a:p>
            <a:pPr indent="-330200" lvl="1" marL="914400" rtl="0" algn="l">
              <a:spcBef>
                <a:spcPts val="0"/>
              </a:spcBef>
              <a:spcAft>
                <a:spcPts val="0"/>
              </a:spcAft>
              <a:buClr>
                <a:schemeClr val="accent5"/>
              </a:buClr>
              <a:buSzPts val="1600"/>
              <a:buChar char="○"/>
            </a:pPr>
            <a:r>
              <a:rPr lang="en" u="sng">
                <a:solidFill>
                  <a:schemeClr val="hlink"/>
                </a:solidFill>
                <a:hlinkClick r:id="rId3"/>
              </a:rPr>
              <a:t>https://developer.android.com/jetpack/compose</a:t>
            </a:r>
            <a:endParaRPr>
              <a:solidFill>
                <a:schemeClr val="accent5"/>
              </a:solidFill>
            </a:endParaRPr>
          </a:p>
          <a:p>
            <a:pPr indent="-330200" lvl="1" marL="914400" rtl="0" algn="l">
              <a:spcBef>
                <a:spcPts val="0"/>
              </a:spcBef>
              <a:spcAft>
                <a:spcPts val="0"/>
              </a:spcAft>
              <a:buClr>
                <a:schemeClr val="accent5"/>
              </a:buClr>
              <a:buSzPts val="1600"/>
              <a:buChar char="○"/>
            </a:pPr>
            <a:r>
              <a:rPr lang="en" u="sng">
                <a:solidFill>
                  <a:schemeClr val="accent5"/>
                </a:solidFill>
                <a:hlinkClick r:id="rId4">
                  <a:extLst>
                    <a:ext uri="{A12FA001-AC4F-418D-AE19-62706E023703}">
                      <ahyp:hlinkClr val="tx"/>
                    </a:ext>
                  </a:extLst>
                </a:hlinkClick>
              </a:rPr>
              <a:t>https://developer.android.com/jetpack/compose/navigatio</a:t>
            </a:r>
            <a:r>
              <a:rPr lang="en" u="sng">
                <a:solidFill>
                  <a:schemeClr val="accent5"/>
                </a:solidFill>
                <a:hlinkClick r:id="rId5">
                  <a:extLst>
                    <a:ext uri="{A12FA001-AC4F-418D-AE19-62706E023703}">
                      <ahyp:hlinkClr val="tx"/>
                    </a:ext>
                  </a:extLst>
                </a:hlinkClick>
              </a:rPr>
              <a:t>n</a:t>
            </a:r>
            <a:endParaRPr>
              <a:solidFill>
                <a:schemeClr val="accent5"/>
              </a:solidFill>
            </a:endParaRPr>
          </a:p>
          <a:p>
            <a:pPr indent="-330200" lvl="1" marL="914400" rtl="0" algn="l">
              <a:spcBef>
                <a:spcPts val="0"/>
              </a:spcBef>
              <a:spcAft>
                <a:spcPts val="0"/>
              </a:spcAft>
              <a:buClr>
                <a:schemeClr val="accent5"/>
              </a:buClr>
              <a:buSzPts val="1600"/>
              <a:buChar char="○"/>
            </a:pPr>
            <a:r>
              <a:rPr lang="en" u="sng">
                <a:solidFill>
                  <a:schemeClr val="accent5"/>
                </a:solidFill>
                <a:hlinkClick r:id="rId6">
                  <a:extLst>
                    <a:ext uri="{A12FA001-AC4F-418D-AE19-62706E023703}">
                      <ahyp:hlinkClr val="tx"/>
                    </a:ext>
                  </a:extLst>
                </a:hlinkClick>
              </a:rPr>
              <a:t>https://developer.android.com/jetpack/compose/libraries</a:t>
            </a:r>
            <a:endParaRPr>
              <a:solidFill>
                <a:schemeClr val="accent5"/>
              </a:solidFill>
            </a:endParaRPr>
          </a:p>
          <a:p>
            <a:pPr indent="0" lvl="0" marL="457200" rtl="0" algn="l">
              <a:spcBef>
                <a:spcPts val="1200"/>
              </a:spcBef>
              <a:spcAft>
                <a:spcPts val="0"/>
              </a:spcAft>
              <a:buNone/>
            </a:pPr>
            <a:r>
              <a:t/>
            </a:r>
            <a:endParaRPr/>
          </a:p>
          <a:p>
            <a:pPr indent="-330200" lvl="0" marL="457200" rtl="0" algn="l">
              <a:spcBef>
                <a:spcPts val="1200"/>
              </a:spcBef>
              <a:spcAft>
                <a:spcPts val="0"/>
              </a:spcAft>
              <a:buClr>
                <a:srgbClr val="3C4043"/>
              </a:buClr>
              <a:buSzPts val="1600"/>
              <a:buFont typeface="Roboto Mono"/>
              <a:buChar char="●"/>
            </a:pPr>
            <a:r>
              <a:rPr b="1" lang="en">
                <a:solidFill>
                  <a:srgbClr val="3C4043"/>
                </a:solidFill>
                <a:latin typeface="Roboto Mono"/>
                <a:ea typeface="Roboto Mono"/>
                <a:cs typeface="Roboto Mono"/>
                <a:sym typeface="Roboto Mono"/>
              </a:rPr>
              <a:t>Official GitHub Repo</a:t>
            </a:r>
            <a:endParaRPr b="1">
              <a:solidFill>
                <a:srgbClr val="3C4043"/>
              </a:solidFill>
              <a:latin typeface="Roboto Mono"/>
              <a:ea typeface="Roboto Mono"/>
              <a:cs typeface="Roboto Mono"/>
              <a:sym typeface="Roboto Mono"/>
            </a:endParaRPr>
          </a:p>
          <a:p>
            <a:pPr indent="-330200" lvl="1" marL="914400" rtl="0" algn="l">
              <a:spcBef>
                <a:spcPts val="0"/>
              </a:spcBef>
              <a:spcAft>
                <a:spcPts val="0"/>
              </a:spcAft>
              <a:buClr>
                <a:schemeClr val="accent5"/>
              </a:buClr>
              <a:buSzPts val="1600"/>
              <a:buChar char="○"/>
            </a:pPr>
            <a:r>
              <a:rPr lang="en" u="sng">
                <a:solidFill>
                  <a:schemeClr val="accent5"/>
                </a:solidFill>
                <a:hlinkClick r:id="rId7">
                  <a:extLst>
                    <a:ext uri="{A12FA001-AC4F-418D-AE19-62706E023703}">
                      <ahyp:hlinkClr val="tx"/>
                    </a:ext>
                  </a:extLst>
                </a:hlinkClick>
              </a:rPr>
              <a:t>https://github.com/android/compose-samples</a:t>
            </a:r>
            <a:endParaRPr>
              <a:solidFill>
                <a:schemeClr val="accent5"/>
              </a:solidFill>
            </a:endParaRPr>
          </a:p>
          <a:p>
            <a:pPr indent="0" lvl="0" marL="914400" rtl="0" algn="l">
              <a:spcBef>
                <a:spcPts val="1200"/>
              </a:spcBef>
              <a:spcAft>
                <a:spcPts val="0"/>
              </a:spcAft>
              <a:buNone/>
            </a:pPr>
            <a:r>
              <a:t/>
            </a:r>
            <a:endParaRPr>
              <a:solidFill>
                <a:srgbClr val="3C4043"/>
              </a:solidFill>
            </a:endParaRPr>
          </a:p>
          <a:p>
            <a:pPr indent="-330200" lvl="0" marL="457200" rtl="0" algn="l">
              <a:spcBef>
                <a:spcPts val="1200"/>
              </a:spcBef>
              <a:spcAft>
                <a:spcPts val="0"/>
              </a:spcAft>
              <a:buClr>
                <a:srgbClr val="3C4043"/>
              </a:buClr>
              <a:buSzPts val="1600"/>
              <a:buFont typeface="Roboto Mono"/>
              <a:buChar char="●"/>
            </a:pPr>
            <a:r>
              <a:rPr b="1" lang="en">
                <a:solidFill>
                  <a:srgbClr val="3C4043"/>
                </a:solidFill>
                <a:latin typeface="Roboto Mono"/>
                <a:ea typeface="Roboto Mono"/>
                <a:cs typeface="Roboto Mono"/>
                <a:sym typeface="Roboto Mono"/>
              </a:rPr>
              <a:t>Other </a:t>
            </a:r>
            <a:r>
              <a:rPr b="1" lang="en">
                <a:solidFill>
                  <a:srgbClr val="3C4043"/>
                </a:solidFill>
                <a:latin typeface="Roboto Mono"/>
                <a:ea typeface="Roboto Mono"/>
                <a:cs typeface="Roboto Mono"/>
                <a:sym typeface="Roboto Mono"/>
              </a:rPr>
              <a:t>GitHub Repo</a:t>
            </a:r>
            <a:endParaRPr b="1">
              <a:solidFill>
                <a:srgbClr val="3C4043"/>
              </a:solidFill>
              <a:latin typeface="Roboto Mono"/>
              <a:ea typeface="Roboto Mono"/>
              <a:cs typeface="Roboto Mono"/>
              <a:sym typeface="Roboto Mono"/>
            </a:endParaRPr>
          </a:p>
          <a:p>
            <a:pPr indent="-330200" lvl="1" marL="914400" rtl="0" algn="l">
              <a:spcBef>
                <a:spcPts val="0"/>
              </a:spcBef>
              <a:spcAft>
                <a:spcPts val="0"/>
              </a:spcAft>
              <a:buClr>
                <a:schemeClr val="accent5"/>
              </a:buClr>
              <a:buSzPts val="1600"/>
              <a:buChar char="○"/>
            </a:pPr>
            <a:r>
              <a:rPr lang="en" u="sng">
                <a:solidFill>
                  <a:schemeClr val="accent5"/>
                </a:solidFill>
                <a:hlinkClick r:id="rId8">
                  <a:extLst>
                    <a:ext uri="{A12FA001-AC4F-418D-AE19-62706E023703}">
                      <ahyp:hlinkClr val="tx"/>
                    </a:ext>
                  </a:extLst>
                </a:hlinkClick>
              </a:rPr>
              <a:t>https://github.com/bhavnathacker/ComposeDemo</a:t>
            </a:r>
            <a:endParaRPr b="1">
              <a:solidFill>
                <a:srgbClr val="3C4043"/>
              </a:solidFill>
              <a:latin typeface="Roboto Mono"/>
              <a:ea typeface="Roboto Mono"/>
              <a:cs typeface="Roboto Mono"/>
              <a:sym typeface="Roboto Mono"/>
            </a:endParaRPr>
          </a:p>
          <a:p>
            <a:pPr indent="-330200" lvl="1" marL="914400" rtl="0" algn="l">
              <a:spcBef>
                <a:spcPts val="0"/>
              </a:spcBef>
              <a:spcAft>
                <a:spcPts val="0"/>
              </a:spcAft>
              <a:buClr>
                <a:schemeClr val="accent5"/>
              </a:buClr>
              <a:buSzPts val="1600"/>
              <a:buChar char="○"/>
            </a:pPr>
            <a:r>
              <a:rPr lang="en" u="sng">
                <a:solidFill>
                  <a:schemeClr val="accent5"/>
                </a:solidFill>
                <a:hlinkClick r:id="rId9">
                  <a:extLst>
                    <a:ext uri="{A12FA001-AC4F-418D-AE19-62706E023703}">
                      <ahyp:hlinkClr val="tx"/>
                    </a:ext>
                  </a:extLst>
                </a:hlinkClick>
              </a:rPr>
              <a:t>https://github.com/PatilShreyas/NotyKT</a:t>
            </a:r>
            <a:endParaRPr>
              <a:solidFill>
                <a:schemeClr val="accent5"/>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64"/>
          <p:cNvSpPr txBox="1"/>
          <p:nvPr>
            <p:ph type="title"/>
          </p:nvPr>
        </p:nvSpPr>
        <p:spPr>
          <a:xfrm>
            <a:off x="2517250" y="1387525"/>
            <a:ext cx="5565300" cy="2343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Interview Questions </a:t>
            </a:r>
            <a:endParaRPr/>
          </a:p>
          <a:p>
            <a:pPr indent="0" lvl="0" marL="0" rtl="0" algn="ctr">
              <a:spcBef>
                <a:spcPts val="0"/>
              </a:spcBef>
              <a:spcAft>
                <a:spcPts val="0"/>
              </a:spcAft>
              <a:buNone/>
            </a:pPr>
            <a:r>
              <a:rPr lang="en"/>
              <a: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Jetpack Navigation</a:t>
            </a:r>
            <a:endParaRPr b="1"/>
          </a:p>
        </p:txBody>
      </p:sp>
      <p:sp>
        <p:nvSpPr>
          <p:cNvPr id="99" name="Google Shape;99;p20"/>
          <p:cNvSpPr txBox="1"/>
          <p:nvPr>
            <p:ph idx="1" type="body"/>
          </p:nvPr>
        </p:nvSpPr>
        <p:spPr>
          <a:xfrm>
            <a:off x="311700" y="1152475"/>
            <a:ext cx="82821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Google Sans"/>
                <a:ea typeface="Google Sans"/>
                <a:cs typeface="Google Sans"/>
                <a:sym typeface="Google Sans"/>
              </a:rPr>
              <a:t>It consisted three parts</a:t>
            </a:r>
            <a:endParaRPr>
              <a:solidFill>
                <a:schemeClr val="dk1"/>
              </a:solidFill>
              <a:latin typeface="Google Sans"/>
              <a:ea typeface="Google Sans"/>
              <a:cs typeface="Google Sans"/>
              <a:sym typeface="Google Sans"/>
            </a:endParaRPr>
          </a:p>
          <a:p>
            <a:pPr indent="-330200" lvl="0" marL="457200" rtl="0" algn="l">
              <a:spcBef>
                <a:spcPts val="1200"/>
              </a:spcBef>
              <a:spcAft>
                <a:spcPts val="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Navigation Graph</a:t>
            </a:r>
            <a:endParaRPr>
              <a:solidFill>
                <a:schemeClr val="dk1"/>
              </a:solidFill>
              <a:latin typeface="Google Sans"/>
              <a:ea typeface="Google Sans"/>
              <a:cs typeface="Google Sans"/>
              <a:sym typeface="Google Sans"/>
            </a:endParaRPr>
          </a:p>
          <a:p>
            <a:pPr indent="-330200" lvl="0" marL="457200" rtl="0" algn="l">
              <a:spcBef>
                <a:spcPts val="0"/>
              </a:spcBef>
              <a:spcAft>
                <a:spcPts val="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NavHost</a:t>
            </a:r>
            <a:endParaRPr>
              <a:solidFill>
                <a:schemeClr val="dk1"/>
              </a:solidFill>
              <a:latin typeface="Google Sans"/>
              <a:ea typeface="Google Sans"/>
              <a:cs typeface="Google Sans"/>
              <a:sym typeface="Google Sans"/>
            </a:endParaRPr>
          </a:p>
          <a:p>
            <a:pPr indent="-330200" lvl="0" marL="457200" rtl="0" algn="l">
              <a:spcBef>
                <a:spcPts val="0"/>
              </a:spcBef>
              <a:spcAft>
                <a:spcPts val="0"/>
              </a:spcAft>
              <a:buClr>
                <a:schemeClr val="dk1"/>
              </a:buClr>
              <a:buSzPts val="1600"/>
              <a:buFont typeface="Google Sans"/>
              <a:buAutoNum type="arabicPeriod"/>
            </a:pPr>
            <a:r>
              <a:rPr lang="en">
                <a:solidFill>
                  <a:schemeClr val="dk1"/>
                </a:solidFill>
                <a:latin typeface="Google Sans"/>
                <a:ea typeface="Google Sans"/>
                <a:cs typeface="Google Sans"/>
                <a:sym typeface="Google Sans"/>
              </a:rPr>
              <a:t>NavController</a:t>
            </a:r>
            <a:endParaRPr>
              <a:solidFill>
                <a:schemeClr val="dk1"/>
              </a:solidFill>
              <a:latin typeface="Google Sans"/>
              <a:ea typeface="Google Sans"/>
              <a:cs typeface="Google Sans"/>
              <a:sym typeface="Google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65"/>
          <p:cNvSpPr txBox="1"/>
          <p:nvPr>
            <p:ph type="title"/>
          </p:nvPr>
        </p:nvSpPr>
        <p:spPr>
          <a:xfrm>
            <a:off x="909025" y="465450"/>
            <a:ext cx="7430400" cy="210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What are the benefits of Jetpack compose over the Traditional Android UI toolkit?</a:t>
            </a:r>
            <a:endParaRPr/>
          </a:p>
        </p:txBody>
      </p:sp>
      <p:sp>
        <p:nvSpPr>
          <p:cNvPr id="398" name="Google Shape;398;p65"/>
          <p:cNvSpPr/>
          <p:nvPr/>
        </p:nvSpPr>
        <p:spPr>
          <a:xfrm>
            <a:off x="0" y="0"/>
            <a:ext cx="9144000" cy="5143500"/>
          </a:xfrm>
          <a:prstGeom prst="rect">
            <a:avLst/>
          </a:prstGeom>
          <a:solidFill>
            <a:srgbClr val="1A1A1A"/>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p:txBody>
      </p:sp>
      <p:sp>
        <p:nvSpPr>
          <p:cNvPr id="399" name="Google Shape;399;p65"/>
          <p:cNvSpPr/>
          <p:nvPr/>
        </p:nvSpPr>
        <p:spPr>
          <a:xfrm>
            <a:off x="0" y="3239875"/>
            <a:ext cx="9144000" cy="1903800"/>
          </a:xfrm>
          <a:prstGeom prst="rect">
            <a:avLst/>
          </a:prstGeom>
          <a:solidFill>
            <a:schemeClr val="accent4"/>
          </a:solid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Clr>
                <a:schemeClr val="dk1"/>
              </a:buClr>
              <a:buSzPts val="990"/>
              <a:buFont typeface="Arial"/>
              <a:buNone/>
            </a:pPr>
            <a:r>
              <a:rPr lang="en" sz="1600">
                <a:solidFill>
                  <a:schemeClr val="lt1"/>
                </a:solidFill>
                <a:latin typeface="Google Sans"/>
                <a:ea typeface="Google Sans"/>
                <a:cs typeface="Google Sans"/>
                <a:sym typeface="Google Sans"/>
              </a:rPr>
              <a:t>Jetpack compose offers advantages:</a:t>
            </a:r>
            <a:endParaRPr sz="1600">
              <a:solidFill>
                <a:schemeClr val="lt1"/>
              </a:solidFill>
              <a:latin typeface="Google Sans"/>
              <a:ea typeface="Google Sans"/>
              <a:cs typeface="Google Sans"/>
              <a:sym typeface="Google Sans"/>
            </a:endParaRPr>
          </a:p>
          <a:p>
            <a:pPr indent="-330200" lvl="0" marL="914400" rtl="0" algn="l">
              <a:lnSpc>
                <a:spcPct val="115000"/>
              </a:lnSpc>
              <a:spcBef>
                <a:spcPts val="0"/>
              </a:spcBef>
              <a:spcAft>
                <a:spcPts val="0"/>
              </a:spcAft>
              <a:buClr>
                <a:schemeClr val="lt1"/>
              </a:buClr>
              <a:buSzPts val="1600"/>
              <a:buFont typeface="Google Sans"/>
              <a:buChar char="●"/>
            </a:pPr>
            <a:r>
              <a:rPr lang="en" sz="1600">
                <a:solidFill>
                  <a:schemeClr val="lt1"/>
                </a:solidFill>
                <a:latin typeface="Google Sans"/>
                <a:ea typeface="Google Sans"/>
                <a:cs typeface="Google Sans"/>
                <a:sym typeface="Google Sans"/>
              </a:rPr>
              <a:t>Loose coupling between UI and Business logic</a:t>
            </a:r>
            <a:endParaRPr sz="1600">
              <a:solidFill>
                <a:schemeClr val="lt1"/>
              </a:solidFill>
              <a:latin typeface="Google Sans"/>
              <a:ea typeface="Google Sans"/>
              <a:cs typeface="Google Sans"/>
              <a:sym typeface="Google Sans"/>
            </a:endParaRPr>
          </a:p>
          <a:p>
            <a:pPr indent="-330200" lvl="0" marL="914400" rtl="0" algn="l">
              <a:lnSpc>
                <a:spcPct val="115000"/>
              </a:lnSpc>
              <a:spcBef>
                <a:spcPts val="0"/>
              </a:spcBef>
              <a:spcAft>
                <a:spcPts val="0"/>
              </a:spcAft>
              <a:buClr>
                <a:schemeClr val="lt1"/>
              </a:buClr>
              <a:buSzPts val="1600"/>
              <a:buFont typeface="Google Sans"/>
              <a:buChar char="●"/>
            </a:pPr>
            <a:r>
              <a:rPr lang="en" sz="1600">
                <a:solidFill>
                  <a:schemeClr val="lt1"/>
                </a:solidFill>
                <a:latin typeface="Google Sans"/>
                <a:ea typeface="Google Sans"/>
                <a:cs typeface="Google Sans"/>
                <a:sym typeface="Google Sans"/>
              </a:rPr>
              <a:t>Simplified and Accelerated development</a:t>
            </a:r>
            <a:endParaRPr sz="1600">
              <a:solidFill>
                <a:schemeClr val="lt1"/>
              </a:solidFill>
              <a:latin typeface="Google Sans"/>
              <a:ea typeface="Google Sans"/>
              <a:cs typeface="Google Sans"/>
              <a:sym typeface="Google Sans"/>
            </a:endParaRPr>
          </a:p>
          <a:p>
            <a:pPr indent="-330200" lvl="0" marL="914400" rtl="0" algn="l">
              <a:lnSpc>
                <a:spcPct val="115000"/>
              </a:lnSpc>
              <a:spcBef>
                <a:spcPts val="0"/>
              </a:spcBef>
              <a:spcAft>
                <a:spcPts val="0"/>
              </a:spcAft>
              <a:buClr>
                <a:schemeClr val="lt1"/>
              </a:buClr>
              <a:buSzPts val="1600"/>
              <a:buFont typeface="Google Sans"/>
              <a:buChar char="●"/>
            </a:pPr>
            <a:r>
              <a:rPr lang="en" sz="1600">
                <a:solidFill>
                  <a:schemeClr val="lt1"/>
                </a:solidFill>
                <a:latin typeface="Google Sans"/>
                <a:ea typeface="Google Sans"/>
                <a:cs typeface="Google Sans"/>
                <a:sym typeface="Google Sans"/>
              </a:rPr>
              <a:t>Less Boilerplate code</a:t>
            </a:r>
            <a:endParaRPr sz="1600">
              <a:solidFill>
                <a:schemeClr val="lt1"/>
              </a:solidFill>
              <a:latin typeface="Google Sans"/>
              <a:ea typeface="Google Sans"/>
              <a:cs typeface="Google Sans"/>
              <a:sym typeface="Google Sans"/>
            </a:endParaRPr>
          </a:p>
          <a:p>
            <a:pPr indent="-330200" lvl="0" marL="914400" rtl="0" algn="l">
              <a:lnSpc>
                <a:spcPct val="115000"/>
              </a:lnSpc>
              <a:spcBef>
                <a:spcPts val="0"/>
              </a:spcBef>
              <a:spcAft>
                <a:spcPts val="0"/>
              </a:spcAft>
              <a:buClr>
                <a:schemeClr val="lt1"/>
              </a:buClr>
              <a:buSzPts val="1600"/>
              <a:buFont typeface="Google Sans"/>
              <a:buChar char="●"/>
            </a:pPr>
            <a:r>
              <a:rPr lang="en" sz="1600">
                <a:solidFill>
                  <a:schemeClr val="lt1"/>
                </a:solidFill>
                <a:latin typeface="Google Sans"/>
                <a:ea typeface="Google Sans"/>
                <a:cs typeface="Google Sans"/>
                <a:sym typeface="Google Sans"/>
              </a:rPr>
              <a:t>Better Code Structuring and Reusability</a:t>
            </a:r>
            <a:endParaRPr sz="1600">
              <a:solidFill>
                <a:schemeClr val="lt1"/>
              </a:solidFill>
              <a:latin typeface="Google Sans"/>
              <a:ea typeface="Google Sans"/>
              <a:cs typeface="Google Sans"/>
              <a:sym typeface="Google Sans"/>
            </a:endParaRPr>
          </a:p>
        </p:txBody>
      </p:sp>
      <p:sp>
        <p:nvSpPr>
          <p:cNvPr id="400" name="Google Shape;400;p65"/>
          <p:cNvSpPr txBox="1"/>
          <p:nvPr>
            <p:ph type="title"/>
          </p:nvPr>
        </p:nvSpPr>
        <p:spPr>
          <a:xfrm>
            <a:off x="856800" y="465450"/>
            <a:ext cx="7430400" cy="210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rgbClr val="000000"/>
              </a:buClr>
              <a:buSzPts val="1100"/>
              <a:buFont typeface="Arial"/>
              <a:buNone/>
            </a:pPr>
            <a:r>
              <a:rPr lang="en"/>
              <a:t>What are the benefits of Jetpack compose over the Traditional Android UI toolkit?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1000"/>
                                        <p:tgtEl>
                                          <p:spTgt spid="3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66"/>
          <p:cNvSpPr txBox="1"/>
          <p:nvPr>
            <p:ph type="title"/>
          </p:nvPr>
        </p:nvSpPr>
        <p:spPr>
          <a:xfrm>
            <a:off x="909025" y="465450"/>
            <a:ext cx="7430400" cy="210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What are the benefits of Jetpack compose over the Traditional Android UI toolkit?</a:t>
            </a:r>
            <a:endParaRPr/>
          </a:p>
        </p:txBody>
      </p:sp>
      <p:sp>
        <p:nvSpPr>
          <p:cNvPr id="406" name="Google Shape;406;p66"/>
          <p:cNvSpPr/>
          <p:nvPr/>
        </p:nvSpPr>
        <p:spPr>
          <a:xfrm>
            <a:off x="0" y="0"/>
            <a:ext cx="9144000" cy="5143500"/>
          </a:xfrm>
          <a:prstGeom prst="rect">
            <a:avLst/>
          </a:prstGeom>
          <a:solidFill>
            <a:srgbClr val="1A1A1A"/>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p:txBody>
      </p:sp>
      <p:sp>
        <p:nvSpPr>
          <p:cNvPr id="407" name="Google Shape;407;p66"/>
          <p:cNvSpPr/>
          <p:nvPr/>
        </p:nvSpPr>
        <p:spPr>
          <a:xfrm>
            <a:off x="0" y="3239875"/>
            <a:ext cx="9144000" cy="1903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lt1"/>
                </a:solidFill>
                <a:latin typeface="Google Sans"/>
                <a:ea typeface="Google Sans"/>
                <a:cs typeface="Google Sans"/>
                <a:sym typeface="Google Sans"/>
              </a:rPr>
              <a:t>	By enabling the flag </a:t>
            </a:r>
            <a:r>
              <a:rPr b="1" lang="en" sz="1600">
                <a:solidFill>
                  <a:schemeClr val="lt1"/>
                </a:solidFill>
                <a:latin typeface="JetBrains Mono"/>
                <a:ea typeface="JetBrains Mono"/>
                <a:cs typeface="JetBrains Mono"/>
                <a:sym typeface="JetBrains Mono"/>
              </a:rPr>
              <a:t>launchSingleTop = true </a:t>
            </a:r>
            <a:endParaRPr b="1" sz="1600">
              <a:solidFill>
                <a:schemeClr val="lt1"/>
              </a:solidFill>
              <a:latin typeface="JetBrains Mono"/>
              <a:ea typeface="JetBrains Mono"/>
              <a:cs typeface="JetBrains Mono"/>
              <a:sym typeface="JetBrains Mono"/>
            </a:endParaRPr>
          </a:p>
          <a:p>
            <a:pPr indent="457200" lvl="0" marL="0" rtl="0" algn="l">
              <a:lnSpc>
                <a:spcPct val="115000"/>
              </a:lnSpc>
              <a:spcBef>
                <a:spcPts val="0"/>
              </a:spcBef>
              <a:spcAft>
                <a:spcPts val="0"/>
              </a:spcAft>
              <a:buNone/>
            </a:pPr>
            <a:r>
              <a:rPr lang="en" sz="1600">
                <a:solidFill>
                  <a:schemeClr val="lt1"/>
                </a:solidFill>
                <a:latin typeface="Google Sans"/>
                <a:ea typeface="Google Sans"/>
                <a:cs typeface="Google Sans"/>
                <a:sym typeface="Google Sans"/>
              </a:rPr>
              <a:t>In the builder While navigating to the destination route. </a:t>
            </a:r>
            <a:endParaRPr sz="1600">
              <a:solidFill>
                <a:schemeClr val="lt1"/>
              </a:solidFill>
              <a:latin typeface="Google Sans"/>
              <a:ea typeface="Google Sans"/>
              <a:cs typeface="Google Sans"/>
              <a:sym typeface="Google Sans"/>
            </a:endParaRPr>
          </a:p>
          <a:p>
            <a:pPr indent="0" lvl="0" marL="457200" rtl="0" algn="l">
              <a:lnSpc>
                <a:spcPct val="115000"/>
              </a:lnSpc>
              <a:spcBef>
                <a:spcPts val="0"/>
              </a:spcBef>
              <a:spcAft>
                <a:spcPts val="0"/>
              </a:spcAft>
              <a:buNone/>
            </a:pPr>
            <a:r>
              <a:rPr lang="en" sz="1600">
                <a:solidFill>
                  <a:schemeClr val="lt1"/>
                </a:solidFill>
                <a:latin typeface="Google Sans"/>
                <a:ea typeface="Google Sans"/>
                <a:cs typeface="Google Sans"/>
                <a:sym typeface="Google Sans"/>
              </a:rPr>
              <a:t>This won’t create multiple copies for the destination</a:t>
            </a:r>
            <a:endParaRPr sz="1600">
              <a:solidFill>
                <a:schemeClr val="lt1"/>
              </a:solidFill>
              <a:latin typeface="Google Sans"/>
              <a:ea typeface="Google Sans"/>
              <a:cs typeface="Google Sans"/>
              <a:sym typeface="Google Sans"/>
            </a:endParaRPr>
          </a:p>
        </p:txBody>
      </p:sp>
      <p:sp>
        <p:nvSpPr>
          <p:cNvPr id="408" name="Google Shape;408;p66"/>
          <p:cNvSpPr txBox="1"/>
          <p:nvPr>
            <p:ph type="title"/>
          </p:nvPr>
        </p:nvSpPr>
        <p:spPr>
          <a:xfrm>
            <a:off x="856800" y="465450"/>
            <a:ext cx="7430400" cy="210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While using navigation, If you want to avoid making </a:t>
            </a:r>
            <a:r>
              <a:rPr b="1" i="1" lang="en">
                <a:latin typeface="Roboto Mono"/>
                <a:ea typeface="Roboto Mono"/>
                <a:cs typeface="Roboto Mono"/>
                <a:sym typeface="Roboto Mono"/>
              </a:rPr>
              <a:t>multiple copies of a Composable screen</a:t>
            </a:r>
            <a:r>
              <a:rPr lang="en"/>
              <a:t>, how this can be achieved?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7"/>
                                        </p:tgtEl>
                                        <p:attrNameLst>
                                          <p:attrName>style.visibility</p:attrName>
                                        </p:attrNameLst>
                                      </p:cBhvr>
                                      <p:to>
                                        <p:strVal val="visible"/>
                                      </p:to>
                                    </p:set>
                                    <p:animEffect filter="fade" transition="in">
                                      <p:cBhvr>
                                        <p:cTn dur="1000"/>
                                        <p:tgtEl>
                                          <p:spTgt spid="4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7"/>
          <p:cNvSpPr txBox="1"/>
          <p:nvPr>
            <p:ph type="title"/>
          </p:nvPr>
        </p:nvSpPr>
        <p:spPr>
          <a:xfrm>
            <a:off x="909025" y="465450"/>
            <a:ext cx="7430400" cy="210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What are the benefits of Jetpack compose over the Traditional Android UI toolkit?</a:t>
            </a:r>
            <a:endParaRPr/>
          </a:p>
        </p:txBody>
      </p:sp>
      <p:sp>
        <p:nvSpPr>
          <p:cNvPr id="414" name="Google Shape;414;p67"/>
          <p:cNvSpPr/>
          <p:nvPr/>
        </p:nvSpPr>
        <p:spPr>
          <a:xfrm>
            <a:off x="0" y="0"/>
            <a:ext cx="9144000" cy="5143500"/>
          </a:xfrm>
          <a:prstGeom prst="rect">
            <a:avLst/>
          </a:prstGeom>
          <a:solidFill>
            <a:srgbClr val="1A1A1A"/>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p:txBody>
      </p:sp>
      <p:sp>
        <p:nvSpPr>
          <p:cNvPr id="415" name="Google Shape;415;p67"/>
          <p:cNvSpPr/>
          <p:nvPr/>
        </p:nvSpPr>
        <p:spPr>
          <a:xfrm>
            <a:off x="0" y="3239875"/>
            <a:ext cx="9144000" cy="1903800"/>
          </a:xfrm>
          <a:prstGeom prst="rect">
            <a:avLst/>
          </a:prstGeom>
          <a:solidFill>
            <a:schemeClr val="accent4"/>
          </a:solid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b="1" lang="en" sz="1600">
                <a:solidFill>
                  <a:schemeClr val="lt1"/>
                </a:solidFill>
                <a:latin typeface="Google Sans"/>
                <a:ea typeface="Google Sans"/>
                <a:cs typeface="Google Sans"/>
                <a:sym typeface="Google Sans"/>
              </a:rPr>
              <a:t>Row</a:t>
            </a:r>
            <a:r>
              <a:rPr lang="en" sz="1600">
                <a:solidFill>
                  <a:schemeClr val="lt1"/>
                </a:solidFill>
                <a:latin typeface="Google Sans"/>
                <a:ea typeface="Google Sans"/>
                <a:cs typeface="Google Sans"/>
                <a:sym typeface="Google Sans"/>
              </a:rPr>
              <a:t>: Horizontal Linear Layout</a:t>
            </a:r>
            <a:endParaRPr sz="1600">
              <a:solidFill>
                <a:schemeClr val="lt1"/>
              </a:solidFill>
              <a:latin typeface="Google Sans"/>
              <a:ea typeface="Google Sans"/>
              <a:cs typeface="Google Sans"/>
              <a:sym typeface="Google Sans"/>
            </a:endParaRPr>
          </a:p>
          <a:p>
            <a:pPr indent="0" lvl="0" marL="457200" rtl="0" algn="l">
              <a:lnSpc>
                <a:spcPct val="115000"/>
              </a:lnSpc>
              <a:spcBef>
                <a:spcPts val="0"/>
              </a:spcBef>
              <a:spcAft>
                <a:spcPts val="0"/>
              </a:spcAft>
              <a:buClr>
                <a:schemeClr val="dk1"/>
              </a:buClr>
              <a:buSzPts val="1100"/>
              <a:buFont typeface="Arial"/>
              <a:buNone/>
            </a:pPr>
            <a:r>
              <a:rPr b="1" lang="en" sz="1600">
                <a:solidFill>
                  <a:schemeClr val="lt1"/>
                </a:solidFill>
                <a:latin typeface="Google Sans"/>
                <a:ea typeface="Google Sans"/>
                <a:cs typeface="Google Sans"/>
                <a:sym typeface="Google Sans"/>
              </a:rPr>
              <a:t>Column</a:t>
            </a:r>
            <a:r>
              <a:rPr lang="en" sz="1600">
                <a:solidFill>
                  <a:schemeClr val="lt1"/>
                </a:solidFill>
                <a:latin typeface="Google Sans"/>
                <a:ea typeface="Google Sans"/>
                <a:cs typeface="Google Sans"/>
                <a:sym typeface="Google Sans"/>
              </a:rPr>
              <a:t>: Vertical Linear Layout</a:t>
            </a:r>
            <a:endParaRPr sz="1600">
              <a:solidFill>
                <a:schemeClr val="lt1"/>
              </a:solidFill>
              <a:latin typeface="Google Sans"/>
              <a:ea typeface="Google Sans"/>
              <a:cs typeface="Google Sans"/>
              <a:sym typeface="Google Sans"/>
            </a:endParaRPr>
          </a:p>
          <a:p>
            <a:pPr indent="0" lvl="0" marL="457200" rtl="0" algn="l">
              <a:lnSpc>
                <a:spcPct val="115000"/>
              </a:lnSpc>
              <a:spcBef>
                <a:spcPts val="0"/>
              </a:spcBef>
              <a:spcAft>
                <a:spcPts val="0"/>
              </a:spcAft>
              <a:buClr>
                <a:schemeClr val="dk1"/>
              </a:buClr>
              <a:buSzPts val="1100"/>
              <a:buFont typeface="Arial"/>
              <a:buNone/>
            </a:pPr>
            <a:r>
              <a:rPr b="1" lang="en" sz="1600">
                <a:solidFill>
                  <a:schemeClr val="lt1"/>
                </a:solidFill>
                <a:latin typeface="Google Sans"/>
                <a:ea typeface="Google Sans"/>
                <a:cs typeface="Google Sans"/>
                <a:sym typeface="Google Sans"/>
              </a:rPr>
              <a:t>LazyRow</a:t>
            </a:r>
            <a:r>
              <a:rPr lang="en" sz="1600">
                <a:solidFill>
                  <a:schemeClr val="lt1"/>
                </a:solidFill>
                <a:latin typeface="Google Sans"/>
                <a:ea typeface="Google Sans"/>
                <a:cs typeface="Google Sans"/>
                <a:sym typeface="Google Sans"/>
              </a:rPr>
              <a:t>: Horizontal Scrolling List</a:t>
            </a:r>
            <a:endParaRPr sz="1600">
              <a:solidFill>
                <a:schemeClr val="lt1"/>
              </a:solidFill>
              <a:latin typeface="Google Sans"/>
              <a:ea typeface="Google Sans"/>
              <a:cs typeface="Google Sans"/>
              <a:sym typeface="Google Sans"/>
            </a:endParaRPr>
          </a:p>
          <a:p>
            <a:pPr indent="0" lvl="0" marL="457200" rtl="0" algn="l">
              <a:lnSpc>
                <a:spcPct val="115000"/>
              </a:lnSpc>
              <a:spcBef>
                <a:spcPts val="0"/>
              </a:spcBef>
              <a:spcAft>
                <a:spcPts val="0"/>
              </a:spcAft>
              <a:buNone/>
            </a:pPr>
            <a:r>
              <a:rPr b="1" lang="en" sz="1600">
                <a:solidFill>
                  <a:schemeClr val="lt1"/>
                </a:solidFill>
                <a:latin typeface="Google Sans"/>
                <a:ea typeface="Google Sans"/>
                <a:cs typeface="Google Sans"/>
                <a:sym typeface="Google Sans"/>
              </a:rPr>
              <a:t>LazyColumn</a:t>
            </a:r>
            <a:r>
              <a:rPr lang="en" sz="1600">
                <a:solidFill>
                  <a:schemeClr val="lt1"/>
                </a:solidFill>
                <a:latin typeface="Google Sans"/>
                <a:ea typeface="Google Sans"/>
                <a:cs typeface="Google Sans"/>
                <a:sym typeface="Google Sans"/>
              </a:rPr>
              <a:t>: Vertical Scrolling List</a:t>
            </a:r>
            <a:endParaRPr sz="1600">
              <a:solidFill>
                <a:schemeClr val="lt1"/>
              </a:solidFill>
              <a:latin typeface="Google Sans"/>
              <a:ea typeface="Google Sans"/>
              <a:cs typeface="Google Sans"/>
              <a:sym typeface="Google Sans"/>
            </a:endParaRPr>
          </a:p>
        </p:txBody>
      </p:sp>
      <p:sp>
        <p:nvSpPr>
          <p:cNvPr id="416" name="Google Shape;416;p67"/>
          <p:cNvSpPr txBox="1"/>
          <p:nvPr>
            <p:ph type="title"/>
          </p:nvPr>
        </p:nvSpPr>
        <p:spPr>
          <a:xfrm>
            <a:off x="856800" y="465450"/>
            <a:ext cx="7430400" cy="210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When to use </a:t>
            </a:r>
            <a:endParaRPr/>
          </a:p>
          <a:p>
            <a:pPr indent="0" lvl="0" marL="0" rtl="0" algn="l">
              <a:spcBef>
                <a:spcPts val="0"/>
              </a:spcBef>
              <a:spcAft>
                <a:spcPts val="0"/>
              </a:spcAft>
              <a:buNone/>
            </a:pPr>
            <a:r>
              <a:rPr lang="en"/>
              <a:t>Row / Column and </a:t>
            </a:r>
            <a:endParaRPr/>
          </a:p>
          <a:p>
            <a:pPr indent="0" lvl="0" marL="0" rtl="0" algn="l">
              <a:spcBef>
                <a:spcPts val="0"/>
              </a:spcBef>
              <a:spcAft>
                <a:spcPts val="0"/>
              </a:spcAft>
              <a:buNone/>
            </a:pPr>
            <a:r>
              <a:rPr lang="en"/>
              <a:t>LazyRow / LazyColumn?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5"/>
                                        </p:tgtEl>
                                        <p:attrNameLst>
                                          <p:attrName>style.visibility</p:attrName>
                                        </p:attrNameLst>
                                      </p:cBhvr>
                                      <p:to>
                                        <p:strVal val="visible"/>
                                      </p:to>
                                    </p:set>
                                    <p:animEffect filter="fade" transition="in">
                                      <p:cBhvr>
                                        <p:cTn dur="1000"/>
                                        <p:tgtEl>
                                          <p:spTgt spid="4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68"/>
          <p:cNvSpPr txBox="1"/>
          <p:nvPr>
            <p:ph type="title"/>
          </p:nvPr>
        </p:nvSpPr>
        <p:spPr>
          <a:xfrm>
            <a:off x="909025" y="465450"/>
            <a:ext cx="7430400" cy="210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What are the benefits of Jetpack compose over the Traditional Android UI toolkit?</a:t>
            </a:r>
            <a:endParaRPr/>
          </a:p>
        </p:txBody>
      </p:sp>
      <p:sp>
        <p:nvSpPr>
          <p:cNvPr id="422" name="Google Shape;422;p68"/>
          <p:cNvSpPr/>
          <p:nvPr/>
        </p:nvSpPr>
        <p:spPr>
          <a:xfrm>
            <a:off x="0" y="0"/>
            <a:ext cx="9144000" cy="5143500"/>
          </a:xfrm>
          <a:prstGeom prst="rect">
            <a:avLst/>
          </a:prstGeom>
          <a:solidFill>
            <a:srgbClr val="1A1A1A"/>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p:txBody>
      </p:sp>
      <p:sp>
        <p:nvSpPr>
          <p:cNvPr id="423" name="Google Shape;423;p68"/>
          <p:cNvSpPr/>
          <p:nvPr/>
        </p:nvSpPr>
        <p:spPr>
          <a:xfrm>
            <a:off x="0" y="3239875"/>
            <a:ext cx="9144000" cy="1903800"/>
          </a:xfrm>
          <a:prstGeom prst="rect">
            <a:avLst/>
          </a:prstGeom>
          <a:solidFill>
            <a:schemeClr val="accent4"/>
          </a:solid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rPr lang="en" sz="1600">
                <a:solidFill>
                  <a:schemeClr val="lt1"/>
                </a:solidFill>
                <a:latin typeface="Google Sans"/>
                <a:ea typeface="Google Sans"/>
                <a:cs typeface="Google Sans"/>
                <a:sym typeface="Google Sans"/>
              </a:rPr>
              <a:t>Screen ‘A’ will be popped from the back stack (</a:t>
            </a:r>
            <a:r>
              <a:rPr i="1" lang="en" sz="1600">
                <a:solidFill>
                  <a:schemeClr val="lt1"/>
                </a:solidFill>
                <a:latin typeface="Google Sans"/>
                <a:ea typeface="Google Sans"/>
                <a:cs typeface="Google Sans"/>
                <a:sym typeface="Google Sans"/>
              </a:rPr>
              <a:t>because inclusive flag is set to </a:t>
            </a:r>
            <a:r>
              <a:rPr i="1" lang="en" sz="1600">
                <a:solidFill>
                  <a:schemeClr val="lt1"/>
                </a:solidFill>
                <a:latin typeface="JetBrains Mono"/>
                <a:ea typeface="JetBrains Mono"/>
                <a:cs typeface="JetBrains Mono"/>
                <a:sym typeface="JetBrains Mono"/>
              </a:rPr>
              <a:t>true</a:t>
            </a:r>
            <a:r>
              <a:rPr lang="en" sz="1600">
                <a:solidFill>
                  <a:schemeClr val="lt1"/>
                </a:solidFill>
                <a:latin typeface="Google Sans"/>
                <a:ea typeface="Google Sans"/>
                <a:cs typeface="Google Sans"/>
                <a:sym typeface="Google Sans"/>
              </a:rPr>
              <a:t>) and Screen ‘B’ will be launched. Thus now Screen ‘B’ becomes the one and only Screen in the backstack. So application will be closed if the user pressed the back button.</a:t>
            </a:r>
            <a:endParaRPr sz="1600">
              <a:solidFill>
                <a:schemeClr val="lt1"/>
              </a:solidFill>
              <a:latin typeface="Google Sans"/>
              <a:ea typeface="Google Sans"/>
              <a:cs typeface="Google Sans"/>
              <a:sym typeface="Google Sans"/>
            </a:endParaRPr>
          </a:p>
        </p:txBody>
      </p:sp>
      <p:sp>
        <p:nvSpPr>
          <p:cNvPr id="424" name="Google Shape;424;p68"/>
          <p:cNvSpPr txBox="1"/>
          <p:nvPr>
            <p:ph type="title"/>
          </p:nvPr>
        </p:nvSpPr>
        <p:spPr>
          <a:xfrm>
            <a:off x="856800" y="465450"/>
            <a:ext cx="7430400" cy="240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500"/>
              <a:t>While using Compose navigation, </a:t>
            </a:r>
            <a:endParaRPr sz="1500"/>
          </a:p>
          <a:p>
            <a:pPr indent="0" lvl="0" marL="0" rtl="0" algn="l">
              <a:spcBef>
                <a:spcPts val="0"/>
              </a:spcBef>
              <a:spcAft>
                <a:spcPts val="0"/>
              </a:spcAft>
              <a:buNone/>
            </a:pPr>
            <a:r>
              <a:rPr lang="en" sz="1500"/>
              <a:t>Composable screen ‘A’ is </a:t>
            </a:r>
            <a:r>
              <a:rPr b="1" i="1" lang="en" sz="1500">
                <a:latin typeface="Roboto Mono"/>
                <a:ea typeface="Roboto Mono"/>
                <a:cs typeface="Roboto Mono"/>
                <a:sym typeface="Roboto Mono"/>
              </a:rPr>
              <a:t>currently visible </a:t>
            </a:r>
            <a:r>
              <a:rPr lang="en" sz="1500"/>
              <a:t>and no other screen in the backstack.</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en" sz="1500"/>
              <a:t>If Composable screen ‘B’ is launched from navigation with modified options as popUpTo(‘A’) with </a:t>
            </a:r>
            <a:r>
              <a:rPr b="1" i="1" lang="en" sz="1500">
                <a:latin typeface="Roboto Mono"/>
                <a:ea typeface="Roboto Mono"/>
                <a:cs typeface="Roboto Mono"/>
                <a:sym typeface="Roboto Mono"/>
              </a:rPr>
              <a:t>inclusive flag as true</a:t>
            </a:r>
            <a:endParaRPr b="1" i="1" sz="1500">
              <a:latin typeface="Roboto Mono"/>
              <a:ea typeface="Roboto Mono"/>
              <a:cs typeface="Roboto Mono"/>
              <a:sym typeface="Roboto Mono"/>
            </a:endParaRPr>
          </a:p>
          <a:p>
            <a:pPr indent="0" lvl="0" marL="0" rtl="0" algn="l">
              <a:spcBef>
                <a:spcPts val="0"/>
              </a:spcBef>
              <a:spcAft>
                <a:spcPts val="0"/>
              </a:spcAft>
              <a:buNone/>
            </a:pPr>
            <a:r>
              <a:t/>
            </a:r>
            <a:endParaRPr sz="1500"/>
          </a:p>
          <a:p>
            <a:pPr indent="0" lvl="0" marL="0" rtl="0" algn="l">
              <a:spcBef>
                <a:spcPts val="0"/>
              </a:spcBef>
              <a:spcAft>
                <a:spcPts val="0"/>
              </a:spcAft>
              <a:buNone/>
            </a:pPr>
            <a:r>
              <a:rPr lang="en" sz="1500"/>
              <a:t>If the user</a:t>
            </a:r>
            <a:r>
              <a:rPr i="1" lang="en" sz="1500"/>
              <a:t> </a:t>
            </a:r>
            <a:r>
              <a:rPr b="1" i="1" lang="en" sz="1500">
                <a:latin typeface="Roboto Mono"/>
                <a:ea typeface="Roboto Mono"/>
                <a:cs typeface="Roboto Mono"/>
                <a:sym typeface="Roboto Mono"/>
              </a:rPr>
              <a:t>presses the back button from screen ‘B’</a:t>
            </a:r>
            <a:r>
              <a:rPr lang="en" sz="1500"/>
              <a:t>, what will happen?</a:t>
            </a:r>
            <a:endParaRPr sz="1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3"/>
                                        </p:tgtEl>
                                        <p:attrNameLst>
                                          <p:attrName>style.visibility</p:attrName>
                                        </p:attrNameLst>
                                      </p:cBhvr>
                                      <p:to>
                                        <p:strVal val="visible"/>
                                      </p:to>
                                    </p:set>
                                    <p:animEffect filter="fade" transition="in">
                                      <p:cBhvr>
                                        <p:cTn dur="1000"/>
                                        <p:tgtEl>
                                          <p:spTgt spid="4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69"/>
          <p:cNvSpPr txBox="1"/>
          <p:nvPr>
            <p:ph type="title"/>
          </p:nvPr>
        </p:nvSpPr>
        <p:spPr>
          <a:xfrm>
            <a:off x="909025" y="465450"/>
            <a:ext cx="7430400" cy="210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What are the benefits of Jetpack compose over the Traditional Android UI toolkit?</a:t>
            </a:r>
            <a:endParaRPr/>
          </a:p>
        </p:txBody>
      </p:sp>
      <p:sp>
        <p:nvSpPr>
          <p:cNvPr id="430" name="Google Shape;430;p69"/>
          <p:cNvSpPr/>
          <p:nvPr/>
        </p:nvSpPr>
        <p:spPr>
          <a:xfrm>
            <a:off x="0" y="0"/>
            <a:ext cx="9144000" cy="5143500"/>
          </a:xfrm>
          <a:prstGeom prst="rect">
            <a:avLst/>
          </a:prstGeom>
          <a:solidFill>
            <a:srgbClr val="1A1A1A"/>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p:txBody>
      </p:sp>
      <p:sp>
        <p:nvSpPr>
          <p:cNvPr id="431" name="Google Shape;431;p69"/>
          <p:cNvSpPr/>
          <p:nvPr/>
        </p:nvSpPr>
        <p:spPr>
          <a:xfrm>
            <a:off x="0" y="3239875"/>
            <a:ext cx="9144000" cy="1903800"/>
          </a:xfrm>
          <a:prstGeom prst="rect">
            <a:avLst/>
          </a:prstGeom>
          <a:solidFill>
            <a:schemeClr val="accent4"/>
          </a:solid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rPr lang="en" sz="1600">
                <a:solidFill>
                  <a:schemeClr val="lt1"/>
                </a:solidFill>
                <a:latin typeface="Google Sans"/>
                <a:ea typeface="Google Sans"/>
                <a:cs typeface="Google Sans"/>
                <a:sym typeface="Google Sans"/>
              </a:rPr>
              <a:t>Modifiers either decorate or add behaviours to compose UI elements.  </a:t>
            </a:r>
            <a:endParaRPr sz="1600">
              <a:solidFill>
                <a:schemeClr val="lt1"/>
              </a:solidFill>
              <a:latin typeface="Google Sans"/>
              <a:ea typeface="Google Sans"/>
              <a:cs typeface="Google Sans"/>
              <a:sym typeface="Google Sans"/>
            </a:endParaRPr>
          </a:p>
          <a:p>
            <a:pPr indent="0" lvl="0" marL="457200" rtl="0" algn="l">
              <a:lnSpc>
                <a:spcPct val="115000"/>
              </a:lnSpc>
              <a:spcBef>
                <a:spcPts val="0"/>
              </a:spcBef>
              <a:spcAft>
                <a:spcPts val="0"/>
              </a:spcAft>
              <a:buNone/>
            </a:pPr>
            <a:r>
              <a:rPr i="1" lang="en" sz="1600">
                <a:solidFill>
                  <a:schemeClr val="lt1"/>
                </a:solidFill>
                <a:latin typeface="Google Sans"/>
                <a:ea typeface="Google Sans"/>
                <a:cs typeface="Google Sans"/>
                <a:sym typeface="Google Sans"/>
              </a:rPr>
              <a:t>For example, backgrounds, padding and click event listeners decorate or add behavior to rows, text or buttons</a:t>
            </a:r>
            <a:endParaRPr i="1" sz="1600">
              <a:solidFill>
                <a:schemeClr val="lt1"/>
              </a:solidFill>
              <a:latin typeface="Google Sans"/>
              <a:ea typeface="Google Sans"/>
              <a:cs typeface="Google Sans"/>
              <a:sym typeface="Google Sans"/>
            </a:endParaRPr>
          </a:p>
        </p:txBody>
      </p:sp>
      <p:sp>
        <p:nvSpPr>
          <p:cNvPr id="432" name="Google Shape;432;p69"/>
          <p:cNvSpPr txBox="1"/>
          <p:nvPr>
            <p:ph type="title"/>
          </p:nvPr>
        </p:nvSpPr>
        <p:spPr>
          <a:xfrm>
            <a:off x="856800" y="465450"/>
            <a:ext cx="7430400" cy="210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What is the role of </a:t>
            </a:r>
            <a:r>
              <a:rPr b="1" lang="en">
                <a:latin typeface="Roboto Mono"/>
                <a:ea typeface="Roboto Mono"/>
                <a:cs typeface="Roboto Mono"/>
                <a:sym typeface="Roboto Mono"/>
              </a:rPr>
              <a:t>Modifiers</a:t>
            </a:r>
            <a:r>
              <a:rPr lang="en"/>
              <a:t> in </a:t>
            </a:r>
            <a:r>
              <a:rPr lang="en">
                <a:solidFill>
                  <a:schemeClr val="accent3"/>
                </a:solidFill>
              </a:rPr>
              <a:t>@Composable</a:t>
            </a:r>
            <a:r>
              <a:rPr lang="en"/>
              <a: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70"/>
          <p:cNvSpPr txBox="1"/>
          <p:nvPr>
            <p:ph type="title"/>
          </p:nvPr>
        </p:nvSpPr>
        <p:spPr>
          <a:xfrm>
            <a:off x="942450" y="1840650"/>
            <a:ext cx="7259100" cy="1462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Navigation Graph</a:t>
            </a:r>
            <a:endParaRPr b="1"/>
          </a:p>
        </p:txBody>
      </p:sp>
      <p:sp>
        <p:nvSpPr>
          <p:cNvPr id="105" name="Google Shape;105;p21"/>
          <p:cNvSpPr txBox="1"/>
          <p:nvPr>
            <p:ph idx="1" type="body"/>
          </p:nvPr>
        </p:nvSpPr>
        <p:spPr>
          <a:xfrm>
            <a:off x="311700" y="1076275"/>
            <a:ext cx="82821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en" sz="1050">
                <a:solidFill>
                  <a:srgbClr val="080808"/>
                </a:solidFill>
                <a:highlight>
                  <a:srgbClr val="FFFFFF"/>
                </a:highlight>
                <a:latin typeface="JetBrains Mono"/>
                <a:ea typeface="JetBrains Mono"/>
                <a:cs typeface="JetBrains Mono"/>
                <a:sym typeface="JetBrains Mono"/>
              </a:rPr>
              <a:t>&lt;</a:t>
            </a:r>
            <a:r>
              <a:rPr lang="en" sz="1050">
                <a:solidFill>
                  <a:srgbClr val="0033B3"/>
                </a:solidFill>
                <a:highlight>
                  <a:srgbClr val="FFFFFF"/>
                </a:highlight>
                <a:latin typeface="JetBrains Mono"/>
                <a:ea typeface="JetBrains Mono"/>
                <a:cs typeface="JetBrains Mono"/>
                <a:sym typeface="JetBrains Mono"/>
              </a:rPr>
              <a:t>navigation </a:t>
            </a:r>
            <a:r>
              <a:rPr lang="en" sz="1050">
                <a:solidFill>
                  <a:srgbClr val="067D17"/>
                </a:solidFill>
                <a:highlight>
                  <a:srgbClr val="FFFFFF"/>
                </a:highlight>
                <a:latin typeface="JetBrains Mono"/>
                <a:ea typeface="JetBrains Mono"/>
                <a:cs typeface="JetBrains Mono"/>
                <a:sym typeface="JetBrains Mono"/>
              </a:rPr>
              <a:t>  </a:t>
            </a:r>
            <a:endParaRPr sz="1050">
              <a:solidFill>
                <a:srgbClr val="067D17"/>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67D17"/>
                </a:solidFill>
                <a:highlight>
                  <a:srgbClr val="FFFFFF"/>
                </a:highlight>
                <a:latin typeface="JetBrains Mono"/>
                <a:ea typeface="JetBrains Mono"/>
                <a:cs typeface="JetBrains Mono"/>
                <a:sym typeface="JetBrains Mono"/>
              </a:rPr>
              <a:t>  </a:t>
            </a:r>
            <a:r>
              <a:rPr lang="en" sz="1050">
                <a:solidFill>
                  <a:schemeClr val="dk1"/>
                </a:solidFill>
                <a:highlight>
                  <a:srgbClr val="FFFFFF"/>
                </a:highlight>
                <a:latin typeface="JetBrains Mono"/>
                <a:ea typeface="JetBrains Mono"/>
                <a:cs typeface="JetBrains Mono"/>
                <a:sym typeface="JetBrains Mono"/>
              </a:rPr>
              <a:t> ...</a:t>
            </a:r>
            <a:endParaRPr sz="1050">
              <a:solidFill>
                <a:schemeClr val="dk1"/>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67D17"/>
                </a:solidFill>
                <a:highlight>
                  <a:srgbClr val="FFFFFF"/>
                </a:highlight>
                <a:latin typeface="JetBrains Mono"/>
                <a:ea typeface="JetBrains Mono"/>
                <a:cs typeface="JetBrains Mono"/>
                <a:sym typeface="JetBrains Mono"/>
              </a:rPr>
              <a:t>   </a:t>
            </a:r>
            <a:r>
              <a:rPr lang="en" sz="1050">
                <a:solidFill>
                  <a:srgbClr val="871094"/>
                </a:solidFill>
                <a:highlight>
                  <a:srgbClr val="FFFFFF"/>
                </a:highlight>
                <a:latin typeface="JetBrains Mono"/>
                <a:ea typeface="JetBrains Mono"/>
                <a:cs typeface="JetBrains Mono"/>
                <a:sym typeface="JetBrains Mono"/>
              </a:rPr>
              <a:t>android</a:t>
            </a:r>
            <a:r>
              <a:rPr lang="en" sz="1050">
                <a:solidFill>
                  <a:srgbClr val="174AD4"/>
                </a:solidFill>
                <a:highlight>
                  <a:srgbClr val="FFFFFF"/>
                </a:highlight>
                <a:latin typeface="JetBrains Mono"/>
                <a:ea typeface="JetBrains Mono"/>
                <a:cs typeface="JetBrains Mono"/>
                <a:sym typeface="JetBrains Mono"/>
              </a:rPr>
              <a:t>:id</a:t>
            </a:r>
            <a:r>
              <a:rPr lang="en" sz="1050">
                <a:solidFill>
                  <a:srgbClr val="067D17"/>
                </a:solidFill>
                <a:highlight>
                  <a:srgbClr val="FFFFFF"/>
                </a:highlight>
                <a:latin typeface="JetBrains Mono"/>
                <a:ea typeface="JetBrains Mono"/>
                <a:cs typeface="JetBrains Mono"/>
                <a:sym typeface="JetBrains Mono"/>
              </a:rPr>
              <a:t>="@+id/nav_graph"</a:t>
            </a:r>
            <a:endParaRPr sz="1050">
              <a:solidFill>
                <a:srgbClr val="067D17"/>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67D17"/>
                </a:solidFill>
                <a:highlight>
                  <a:srgbClr val="FFFFFF"/>
                </a:highlight>
                <a:latin typeface="JetBrains Mono"/>
                <a:ea typeface="JetBrains Mono"/>
                <a:cs typeface="JetBrains Mono"/>
                <a:sym typeface="JetBrains Mono"/>
              </a:rPr>
              <a:t>   </a:t>
            </a:r>
            <a:r>
              <a:rPr lang="en" sz="1050">
                <a:solidFill>
                  <a:srgbClr val="871094"/>
                </a:solidFill>
                <a:highlight>
                  <a:srgbClr val="FFFFFF"/>
                </a:highlight>
                <a:latin typeface="JetBrains Mono"/>
                <a:ea typeface="JetBrains Mono"/>
                <a:cs typeface="JetBrains Mono"/>
                <a:sym typeface="JetBrains Mono"/>
              </a:rPr>
              <a:t>app</a:t>
            </a:r>
            <a:r>
              <a:rPr lang="en" sz="1050">
                <a:solidFill>
                  <a:srgbClr val="174AD4"/>
                </a:solidFill>
                <a:highlight>
                  <a:srgbClr val="FFFFFF"/>
                </a:highlight>
                <a:latin typeface="JetBrains Mono"/>
                <a:ea typeface="JetBrains Mono"/>
                <a:cs typeface="JetBrains Mono"/>
                <a:sym typeface="JetBrains Mono"/>
              </a:rPr>
              <a:t>:startDestination</a:t>
            </a:r>
            <a:r>
              <a:rPr lang="en" sz="1050">
                <a:solidFill>
                  <a:srgbClr val="067D17"/>
                </a:solidFill>
                <a:highlight>
                  <a:srgbClr val="FFFFFF"/>
                </a:highlight>
                <a:latin typeface="JetBrains Mono"/>
                <a:ea typeface="JetBrains Mono"/>
                <a:cs typeface="JetBrains Mono"/>
                <a:sym typeface="JetBrains Mono"/>
              </a:rPr>
              <a:t>="@id/notesFragment"</a:t>
            </a:r>
            <a:r>
              <a:rPr lang="en" sz="1050">
                <a:solidFill>
                  <a:srgbClr val="080808"/>
                </a:solidFill>
                <a:highlight>
                  <a:srgbClr val="FFFFFF"/>
                </a:highlight>
                <a:latin typeface="JetBrains Mono"/>
                <a:ea typeface="JetBrains Mono"/>
                <a:cs typeface="JetBrains Mono"/>
                <a:sym typeface="JetBrains Mono"/>
              </a:rPr>
              <a:t>&gt;</a:t>
            </a:r>
            <a:endParaRPr sz="1050">
              <a:solidFill>
                <a:srgbClr val="080808"/>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t/>
            </a:r>
            <a:endParaRPr sz="1050">
              <a:solidFill>
                <a:srgbClr val="080808"/>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80808"/>
                </a:solidFill>
                <a:highlight>
                  <a:srgbClr val="FFFFFF"/>
                </a:highlight>
                <a:latin typeface="JetBrains Mono"/>
                <a:ea typeface="JetBrains Mono"/>
                <a:cs typeface="JetBrains Mono"/>
                <a:sym typeface="JetBrains Mono"/>
              </a:rPr>
              <a:t>   &lt;</a:t>
            </a:r>
            <a:r>
              <a:rPr lang="en" sz="1050">
                <a:solidFill>
                  <a:srgbClr val="0033B3"/>
                </a:solidFill>
                <a:highlight>
                  <a:srgbClr val="FFFFFF"/>
                </a:highlight>
                <a:latin typeface="JetBrains Mono"/>
                <a:ea typeface="JetBrains Mono"/>
                <a:cs typeface="JetBrains Mono"/>
                <a:sym typeface="JetBrains Mono"/>
              </a:rPr>
              <a:t>fragment</a:t>
            </a:r>
            <a:endParaRPr sz="1050">
              <a:solidFill>
                <a:srgbClr val="0033B3"/>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033B3"/>
                </a:solidFill>
                <a:highlight>
                  <a:srgbClr val="FFFFFF"/>
                </a:highlight>
                <a:latin typeface="JetBrains Mono"/>
                <a:ea typeface="JetBrains Mono"/>
                <a:cs typeface="JetBrains Mono"/>
                <a:sym typeface="JetBrains Mono"/>
              </a:rPr>
              <a:t>       </a:t>
            </a:r>
            <a:r>
              <a:rPr lang="en" sz="1050">
                <a:solidFill>
                  <a:srgbClr val="871094"/>
                </a:solidFill>
                <a:highlight>
                  <a:srgbClr val="FFFFFF"/>
                </a:highlight>
                <a:latin typeface="JetBrains Mono"/>
                <a:ea typeface="JetBrains Mono"/>
                <a:cs typeface="JetBrains Mono"/>
                <a:sym typeface="JetBrains Mono"/>
              </a:rPr>
              <a:t>android</a:t>
            </a:r>
            <a:r>
              <a:rPr lang="en" sz="1050">
                <a:solidFill>
                  <a:srgbClr val="174AD4"/>
                </a:solidFill>
                <a:highlight>
                  <a:srgbClr val="FFFFFF"/>
                </a:highlight>
                <a:latin typeface="JetBrains Mono"/>
                <a:ea typeface="JetBrains Mono"/>
                <a:cs typeface="JetBrains Mono"/>
                <a:sym typeface="JetBrains Mono"/>
              </a:rPr>
              <a:t>:id</a:t>
            </a:r>
            <a:r>
              <a:rPr lang="en" sz="1050">
                <a:solidFill>
                  <a:srgbClr val="067D17"/>
                </a:solidFill>
                <a:highlight>
                  <a:srgbClr val="FFFFFF"/>
                </a:highlight>
                <a:latin typeface="JetBrains Mono"/>
                <a:ea typeface="JetBrains Mono"/>
                <a:cs typeface="JetBrains Mono"/>
                <a:sym typeface="JetBrains Mono"/>
              </a:rPr>
              <a:t>="@+id/loginFragment"</a:t>
            </a:r>
            <a:endParaRPr sz="1050">
              <a:solidFill>
                <a:srgbClr val="067D17"/>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67D17"/>
                </a:solidFill>
                <a:highlight>
                  <a:srgbClr val="FFFFFF"/>
                </a:highlight>
                <a:latin typeface="JetBrains Mono"/>
                <a:ea typeface="JetBrains Mono"/>
                <a:cs typeface="JetBrains Mono"/>
                <a:sym typeface="JetBrains Mono"/>
              </a:rPr>
              <a:t>     </a:t>
            </a:r>
            <a:r>
              <a:rPr lang="en" sz="1050">
                <a:solidFill>
                  <a:schemeClr val="dk1"/>
                </a:solidFill>
                <a:highlight>
                  <a:srgbClr val="FFFFFF"/>
                </a:highlight>
                <a:latin typeface="JetBrains Mono"/>
                <a:ea typeface="JetBrains Mono"/>
                <a:cs typeface="JetBrains Mono"/>
                <a:sym typeface="JetBrains Mono"/>
              </a:rPr>
              <a:t>  ...</a:t>
            </a:r>
            <a:endParaRPr sz="1050">
              <a:solidFill>
                <a:srgbClr val="067D17"/>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67D17"/>
                </a:solidFill>
                <a:highlight>
                  <a:srgbClr val="FFFFFF"/>
                </a:highlight>
                <a:latin typeface="JetBrains Mono"/>
                <a:ea typeface="JetBrains Mono"/>
                <a:cs typeface="JetBrains Mono"/>
                <a:sym typeface="JetBrains Mono"/>
              </a:rPr>
              <a:t>       </a:t>
            </a:r>
            <a:r>
              <a:rPr lang="en" sz="1050">
                <a:solidFill>
                  <a:srgbClr val="871094"/>
                </a:solidFill>
                <a:highlight>
                  <a:srgbClr val="FFFFFF"/>
                </a:highlight>
                <a:latin typeface="JetBrains Mono"/>
                <a:ea typeface="JetBrains Mono"/>
                <a:cs typeface="JetBrains Mono"/>
                <a:sym typeface="JetBrains Mono"/>
              </a:rPr>
              <a:t>tools</a:t>
            </a:r>
            <a:r>
              <a:rPr lang="en" sz="1050">
                <a:solidFill>
                  <a:srgbClr val="174AD4"/>
                </a:solidFill>
                <a:highlight>
                  <a:srgbClr val="FFFFFF"/>
                </a:highlight>
                <a:latin typeface="JetBrains Mono"/>
                <a:ea typeface="JetBrains Mono"/>
                <a:cs typeface="JetBrains Mono"/>
                <a:sym typeface="JetBrains Mono"/>
              </a:rPr>
              <a:t>:layout</a:t>
            </a:r>
            <a:r>
              <a:rPr lang="en" sz="1050">
                <a:solidFill>
                  <a:srgbClr val="067D17"/>
                </a:solidFill>
                <a:highlight>
                  <a:srgbClr val="FFFFFF"/>
                </a:highlight>
                <a:latin typeface="JetBrains Mono"/>
                <a:ea typeface="JetBrains Mono"/>
                <a:cs typeface="JetBrains Mono"/>
                <a:sym typeface="JetBrains Mono"/>
              </a:rPr>
              <a:t>="@layout/login_fragment"</a:t>
            </a:r>
            <a:r>
              <a:rPr lang="en" sz="1050">
                <a:solidFill>
                  <a:srgbClr val="080808"/>
                </a:solidFill>
                <a:highlight>
                  <a:srgbClr val="FFFFFF"/>
                </a:highlight>
                <a:latin typeface="JetBrains Mono"/>
                <a:ea typeface="JetBrains Mono"/>
                <a:cs typeface="JetBrains Mono"/>
                <a:sym typeface="JetBrains Mono"/>
              </a:rPr>
              <a:t>&gt;</a:t>
            </a:r>
            <a:endParaRPr sz="1050">
              <a:solidFill>
                <a:srgbClr val="080808"/>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80808"/>
                </a:solidFill>
                <a:highlight>
                  <a:srgbClr val="FFFFFF"/>
                </a:highlight>
                <a:latin typeface="JetBrains Mono"/>
                <a:ea typeface="JetBrains Mono"/>
                <a:cs typeface="JetBrains Mono"/>
                <a:sym typeface="JetBrains Mono"/>
              </a:rPr>
              <a:t>       &lt;</a:t>
            </a:r>
            <a:r>
              <a:rPr lang="en" sz="1050">
                <a:solidFill>
                  <a:srgbClr val="0033B3"/>
                </a:solidFill>
                <a:highlight>
                  <a:srgbClr val="FFFFFF"/>
                </a:highlight>
                <a:latin typeface="JetBrains Mono"/>
                <a:ea typeface="JetBrains Mono"/>
                <a:cs typeface="JetBrains Mono"/>
                <a:sym typeface="JetBrains Mono"/>
              </a:rPr>
              <a:t>action</a:t>
            </a:r>
            <a:endParaRPr sz="1050">
              <a:solidFill>
                <a:srgbClr val="0033B3"/>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033B3"/>
                </a:solidFill>
                <a:highlight>
                  <a:srgbClr val="FFFFFF"/>
                </a:highlight>
                <a:latin typeface="JetBrains Mono"/>
                <a:ea typeface="JetBrains Mono"/>
                <a:cs typeface="JetBrains Mono"/>
                <a:sym typeface="JetBrains Mono"/>
              </a:rPr>
              <a:t>           </a:t>
            </a:r>
            <a:r>
              <a:rPr lang="en" sz="1050">
                <a:solidFill>
                  <a:srgbClr val="871094"/>
                </a:solidFill>
                <a:highlight>
                  <a:srgbClr val="FFFFFF"/>
                </a:highlight>
                <a:latin typeface="JetBrains Mono"/>
                <a:ea typeface="JetBrains Mono"/>
                <a:cs typeface="JetBrains Mono"/>
                <a:sym typeface="JetBrains Mono"/>
              </a:rPr>
              <a:t>android</a:t>
            </a:r>
            <a:r>
              <a:rPr lang="en" sz="1050">
                <a:solidFill>
                  <a:srgbClr val="174AD4"/>
                </a:solidFill>
                <a:highlight>
                  <a:srgbClr val="FFFFFF"/>
                </a:highlight>
                <a:latin typeface="JetBrains Mono"/>
                <a:ea typeface="JetBrains Mono"/>
                <a:cs typeface="JetBrains Mono"/>
                <a:sym typeface="JetBrains Mono"/>
              </a:rPr>
              <a:t>:id</a:t>
            </a:r>
            <a:r>
              <a:rPr lang="en" sz="1050">
                <a:solidFill>
                  <a:srgbClr val="067D17"/>
                </a:solidFill>
                <a:highlight>
                  <a:srgbClr val="FFFFFF"/>
                </a:highlight>
                <a:latin typeface="JetBrains Mono"/>
                <a:ea typeface="JetBrains Mono"/>
                <a:cs typeface="JetBrains Mono"/>
                <a:sym typeface="JetBrains Mono"/>
              </a:rPr>
              <a:t>="@+id/action_loginFragment_to_notesFragment"</a:t>
            </a:r>
            <a:endParaRPr sz="1050">
              <a:solidFill>
                <a:srgbClr val="067D17"/>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67D17"/>
                </a:solidFill>
                <a:highlight>
                  <a:srgbClr val="FFFFFF"/>
                </a:highlight>
                <a:latin typeface="JetBrains Mono"/>
                <a:ea typeface="JetBrains Mono"/>
                <a:cs typeface="JetBrains Mono"/>
                <a:sym typeface="JetBrains Mono"/>
              </a:rPr>
              <a:t>           </a:t>
            </a:r>
            <a:r>
              <a:rPr lang="en" sz="1050">
                <a:solidFill>
                  <a:srgbClr val="871094"/>
                </a:solidFill>
                <a:highlight>
                  <a:srgbClr val="FFFFFF"/>
                </a:highlight>
                <a:latin typeface="JetBrains Mono"/>
                <a:ea typeface="JetBrains Mono"/>
                <a:cs typeface="JetBrains Mono"/>
                <a:sym typeface="JetBrains Mono"/>
              </a:rPr>
              <a:t>app</a:t>
            </a:r>
            <a:r>
              <a:rPr lang="en" sz="1050">
                <a:solidFill>
                  <a:srgbClr val="174AD4"/>
                </a:solidFill>
                <a:highlight>
                  <a:srgbClr val="FFFFFF"/>
                </a:highlight>
                <a:latin typeface="JetBrains Mono"/>
                <a:ea typeface="JetBrains Mono"/>
                <a:cs typeface="JetBrains Mono"/>
                <a:sym typeface="JetBrains Mono"/>
              </a:rPr>
              <a:t>:destination</a:t>
            </a:r>
            <a:r>
              <a:rPr lang="en" sz="1050">
                <a:solidFill>
                  <a:srgbClr val="067D17"/>
                </a:solidFill>
                <a:highlight>
                  <a:srgbClr val="FFFFFF"/>
                </a:highlight>
                <a:latin typeface="JetBrains Mono"/>
                <a:ea typeface="JetBrains Mono"/>
                <a:cs typeface="JetBrains Mono"/>
                <a:sym typeface="JetBrains Mono"/>
              </a:rPr>
              <a:t>="@id/notesFragment"</a:t>
            </a:r>
            <a:endParaRPr sz="1050">
              <a:solidFill>
                <a:srgbClr val="067D17"/>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67D17"/>
                </a:solidFill>
                <a:highlight>
                  <a:srgbClr val="FFFFFF"/>
                </a:highlight>
                <a:latin typeface="JetBrains Mono"/>
                <a:ea typeface="JetBrains Mono"/>
                <a:cs typeface="JetBrains Mono"/>
                <a:sym typeface="JetBrains Mono"/>
              </a:rPr>
              <a:t>           </a:t>
            </a:r>
            <a:r>
              <a:rPr lang="en" sz="1050">
                <a:solidFill>
                  <a:schemeClr val="dk1"/>
                </a:solidFill>
                <a:highlight>
                  <a:srgbClr val="FFFFFF"/>
                </a:highlight>
                <a:latin typeface="JetBrains Mono"/>
                <a:ea typeface="JetBrains Mono"/>
                <a:cs typeface="JetBrains Mono"/>
                <a:sym typeface="JetBrains Mono"/>
              </a:rPr>
              <a:t>...</a:t>
            </a:r>
            <a:r>
              <a:rPr lang="en" sz="1050">
                <a:solidFill>
                  <a:srgbClr val="871094"/>
                </a:solidFill>
                <a:highlight>
                  <a:srgbClr val="FFFFFF"/>
                </a:highlight>
                <a:latin typeface="JetBrains Mono"/>
                <a:ea typeface="JetBrains Mono"/>
                <a:cs typeface="JetBrains Mono"/>
                <a:sym typeface="JetBrains Mono"/>
              </a:rPr>
              <a:t> </a:t>
            </a:r>
            <a:r>
              <a:rPr lang="en" sz="1050">
                <a:solidFill>
                  <a:srgbClr val="080808"/>
                </a:solidFill>
                <a:highlight>
                  <a:srgbClr val="FFFFFF"/>
                </a:highlight>
                <a:latin typeface="JetBrains Mono"/>
                <a:ea typeface="JetBrains Mono"/>
                <a:cs typeface="JetBrains Mono"/>
                <a:sym typeface="JetBrains Mono"/>
              </a:rPr>
              <a:t>/&gt;</a:t>
            </a:r>
            <a:endParaRPr sz="1050">
              <a:solidFill>
                <a:srgbClr val="080808"/>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80808"/>
                </a:solidFill>
                <a:highlight>
                  <a:srgbClr val="FFFFFF"/>
                </a:highlight>
                <a:latin typeface="JetBrains Mono"/>
                <a:ea typeface="JetBrains Mono"/>
                <a:cs typeface="JetBrains Mono"/>
                <a:sym typeface="JetBrains Mono"/>
              </a:rPr>
              <a:t>       &lt;</a:t>
            </a:r>
            <a:r>
              <a:rPr lang="en" sz="1050">
                <a:solidFill>
                  <a:srgbClr val="0033B3"/>
                </a:solidFill>
                <a:highlight>
                  <a:srgbClr val="FFFFFF"/>
                </a:highlight>
                <a:latin typeface="JetBrains Mono"/>
                <a:ea typeface="JetBrains Mono"/>
                <a:cs typeface="JetBrains Mono"/>
                <a:sym typeface="JetBrains Mono"/>
              </a:rPr>
              <a:t>action</a:t>
            </a:r>
            <a:endParaRPr sz="1050">
              <a:solidFill>
                <a:srgbClr val="0033B3"/>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033B3"/>
                </a:solidFill>
                <a:highlight>
                  <a:srgbClr val="FFFFFF"/>
                </a:highlight>
                <a:latin typeface="JetBrains Mono"/>
                <a:ea typeface="JetBrains Mono"/>
                <a:cs typeface="JetBrains Mono"/>
                <a:sym typeface="JetBrains Mono"/>
              </a:rPr>
              <a:t>           </a:t>
            </a:r>
            <a:r>
              <a:rPr lang="en" sz="1050">
                <a:solidFill>
                  <a:srgbClr val="871094"/>
                </a:solidFill>
                <a:highlight>
                  <a:srgbClr val="FFFFFF"/>
                </a:highlight>
                <a:latin typeface="JetBrains Mono"/>
                <a:ea typeface="JetBrains Mono"/>
                <a:cs typeface="JetBrains Mono"/>
                <a:sym typeface="JetBrains Mono"/>
              </a:rPr>
              <a:t>android</a:t>
            </a:r>
            <a:r>
              <a:rPr lang="en" sz="1050">
                <a:solidFill>
                  <a:srgbClr val="174AD4"/>
                </a:solidFill>
                <a:highlight>
                  <a:srgbClr val="FFFFFF"/>
                </a:highlight>
                <a:latin typeface="JetBrains Mono"/>
                <a:ea typeface="JetBrains Mono"/>
                <a:cs typeface="JetBrains Mono"/>
                <a:sym typeface="JetBrains Mono"/>
              </a:rPr>
              <a:t>:id</a:t>
            </a:r>
            <a:r>
              <a:rPr lang="en" sz="1050">
                <a:solidFill>
                  <a:srgbClr val="067D17"/>
                </a:solidFill>
                <a:highlight>
                  <a:srgbClr val="FFFFFF"/>
                </a:highlight>
                <a:latin typeface="JetBrains Mono"/>
                <a:ea typeface="JetBrains Mono"/>
                <a:cs typeface="JetBrains Mono"/>
                <a:sym typeface="JetBrains Mono"/>
              </a:rPr>
              <a:t>="@+id/action_loginFragment_to_registerFragment"</a:t>
            </a:r>
            <a:endParaRPr sz="1050">
              <a:solidFill>
                <a:srgbClr val="067D17"/>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67D17"/>
                </a:solidFill>
                <a:highlight>
                  <a:srgbClr val="FFFFFF"/>
                </a:highlight>
                <a:latin typeface="JetBrains Mono"/>
                <a:ea typeface="JetBrains Mono"/>
                <a:cs typeface="JetBrains Mono"/>
                <a:sym typeface="JetBrains Mono"/>
              </a:rPr>
              <a:t>           </a:t>
            </a:r>
            <a:r>
              <a:rPr lang="en" sz="1050">
                <a:solidFill>
                  <a:schemeClr val="dk1"/>
                </a:solidFill>
                <a:highlight>
                  <a:srgbClr val="FFFFFF"/>
                </a:highlight>
                <a:latin typeface="JetBrains Mono"/>
                <a:ea typeface="JetBrains Mono"/>
                <a:cs typeface="JetBrains Mono"/>
                <a:sym typeface="JetBrains Mono"/>
              </a:rPr>
              <a:t>...</a:t>
            </a:r>
            <a:r>
              <a:rPr lang="en" sz="1050">
                <a:solidFill>
                  <a:srgbClr val="067D17"/>
                </a:solidFill>
                <a:highlight>
                  <a:srgbClr val="FFFFFF"/>
                </a:highlight>
                <a:latin typeface="JetBrains Mono"/>
                <a:ea typeface="JetBrains Mono"/>
                <a:cs typeface="JetBrains Mono"/>
                <a:sym typeface="JetBrains Mono"/>
              </a:rPr>
              <a:t> </a:t>
            </a:r>
            <a:r>
              <a:rPr lang="en" sz="1050">
                <a:solidFill>
                  <a:srgbClr val="080808"/>
                </a:solidFill>
                <a:highlight>
                  <a:srgbClr val="FFFFFF"/>
                </a:highlight>
                <a:latin typeface="JetBrains Mono"/>
                <a:ea typeface="JetBrains Mono"/>
                <a:cs typeface="JetBrains Mono"/>
                <a:sym typeface="JetBrains Mono"/>
              </a:rPr>
              <a:t>/&gt;</a:t>
            </a:r>
            <a:endParaRPr sz="1050">
              <a:solidFill>
                <a:srgbClr val="080808"/>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80808"/>
                </a:solidFill>
                <a:highlight>
                  <a:srgbClr val="FFFFFF"/>
                </a:highlight>
                <a:latin typeface="JetBrains Mono"/>
                <a:ea typeface="JetBrains Mono"/>
                <a:cs typeface="JetBrains Mono"/>
                <a:sym typeface="JetBrains Mono"/>
              </a:rPr>
              <a:t>   &lt;/</a:t>
            </a:r>
            <a:r>
              <a:rPr lang="en" sz="1050">
                <a:solidFill>
                  <a:srgbClr val="0033B3"/>
                </a:solidFill>
                <a:highlight>
                  <a:srgbClr val="FFFFFF"/>
                </a:highlight>
                <a:latin typeface="JetBrains Mono"/>
                <a:ea typeface="JetBrains Mono"/>
                <a:cs typeface="JetBrains Mono"/>
                <a:sym typeface="JetBrains Mono"/>
              </a:rPr>
              <a:t>fragment</a:t>
            </a:r>
            <a:r>
              <a:rPr lang="en" sz="1050">
                <a:solidFill>
                  <a:srgbClr val="080808"/>
                </a:solidFill>
                <a:highlight>
                  <a:srgbClr val="FFFFFF"/>
                </a:highlight>
                <a:latin typeface="JetBrains Mono"/>
                <a:ea typeface="JetBrains Mono"/>
                <a:cs typeface="JetBrains Mono"/>
                <a:sym typeface="JetBrains Mono"/>
              </a:rPr>
              <a:t>&gt;</a:t>
            </a:r>
            <a:endParaRPr sz="1050">
              <a:solidFill>
                <a:srgbClr val="080808"/>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80808"/>
                </a:solidFill>
                <a:highlight>
                  <a:srgbClr val="FFFFFF"/>
                </a:highlight>
                <a:latin typeface="JetBrains Mono"/>
                <a:ea typeface="JetBrains Mono"/>
                <a:cs typeface="JetBrains Mono"/>
                <a:sym typeface="JetBrains Mono"/>
              </a:rPr>
              <a:t>   &lt;</a:t>
            </a:r>
            <a:r>
              <a:rPr lang="en" sz="1050">
                <a:solidFill>
                  <a:srgbClr val="0033B3"/>
                </a:solidFill>
                <a:highlight>
                  <a:srgbClr val="FFFFFF"/>
                </a:highlight>
                <a:latin typeface="JetBrains Mono"/>
                <a:ea typeface="JetBrains Mono"/>
                <a:cs typeface="JetBrains Mono"/>
                <a:sym typeface="JetBrains Mono"/>
              </a:rPr>
              <a:t>fragment</a:t>
            </a:r>
            <a:endParaRPr sz="1050">
              <a:solidFill>
                <a:srgbClr val="0033B3"/>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033B3"/>
                </a:solidFill>
                <a:highlight>
                  <a:srgbClr val="FFFFFF"/>
                </a:highlight>
                <a:latin typeface="JetBrains Mono"/>
                <a:ea typeface="JetBrains Mono"/>
                <a:cs typeface="JetBrains Mono"/>
                <a:sym typeface="JetBrains Mono"/>
              </a:rPr>
              <a:t>     </a:t>
            </a:r>
            <a:r>
              <a:rPr lang="en" sz="1050">
                <a:solidFill>
                  <a:schemeClr val="dk1"/>
                </a:solidFill>
                <a:highlight>
                  <a:srgbClr val="FFFFFF"/>
                </a:highlight>
                <a:latin typeface="JetBrains Mono"/>
                <a:ea typeface="JetBrains Mono"/>
                <a:cs typeface="JetBrains Mono"/>
                <a:sym typeface="JetBrains Mono"/>
              </a:rPr>
              <a:t>  ...</a:t>
            </a:r>
            <a:endParaRPr sz="1050">
              <a:solidFill>
                <a:srgbClr val="080808"/>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SzPts val="275"/>
              <a:buNone/>
            </a:pPr>
            <a:r>
              <a:rPr lang="en" sz="1050">
                <a:solidFill>
                  <a:srgbClr val="080808"/>
                </a:solidFill>
                <a:highlight>
                  <a:srgbClr val="FFFFFF"/>
                </a:highlight>
                <a:latin typeface="JetBrains Mono"/>
                <a:ea typeface="JetBrains Mono"/>
                <a:cs typeface="JetBrains Mono"/>
                <a:sym typeface="JetBrains Mono"/>
              </a:rPr>
              <a:t>   &lt;/</a:t>
            </a:r>
            <a:r>
              <a:rPr lang="en" sz="1050">
                <a:solidFill>
                  <a:srgbClr val="0033B3"/>
                </a:solidFill>
                <a:highlight>
                  <a:srgbClr val="FFFFFF"/>
                </a:highlight>
                <a:latin typeface="JetBrains Mono"/>
                <a:ea typeface="JetBrains Mono"/>
                <a:cs typeface="JetBrains Mono"/>
                <a:sym typeface="JetBrains Mono"/>
              </a:rPr>
              <a:t>fragment</a:t>
            </a:r>
            <a:r>
              <a:rPr lang="en" sz="1050">
                <a:solidFill>
                  <a:srgbClr val="080808"/>
                </a:solidFill>
                <a:highlight>
                  <a:srgbClr val="FFFFFF"/>
                </a:highlight>
                <a:latin typeface="JetBrains Mono"/>
                <a:ea typeface="JetBrains Mono"/>
                <a:cs typeface="JetBrains Mono"/>
                <a:sym typeface="JetBrains Mono"/>
              </a:rPr>
              <a:t>&gt;</a:t>
            </a:r>
            <a:endParaRPr sz="1050">
              <a:solidFill>
                <a:srgbClr val="080808"/>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Clr>
                <a:schemeClr val="dk1"/>
              </a:buClr>
              <a:buSzPts val="275"/>
              <a:buFont typeface="Arial"/>
              <a:buNone/>
            </a:pPr>
            <a:r>
              <a:rPr lang="en" sz="1050">
                <a:solidFill>
                  <a:srgbClr val="080808"/>
                </a:solidFill>
                <a:highlight>
                  <a:srgbClr val="FFFFFF"/>
                </a:highlight>
                <a:latin typeface="JetBrains Mono"/>
                <a:ea typeface="JetBrains Mono"/>
                <a:cs typeface="JetBrains Mono"/>
                <a:sym typeface="JetBrains Mono"/>
              </a:rPr>
              <a:t>&lt;/</a:t>
            </a:r>
            <a:r>
              <a:rPr lang="en" sz="1050">
                <a:solidFill>
                  <a:srgbClr val="0033B3"/>
                </a:solidFill>
                <a:highlight>
                  <a:srgbClr val="FFFFFF"/>
                </a:highlight>
                <a:latin typeface="JetBrains Mono"/>
                <a:ea typeface="JetBrains Mono"/>
                <a:cs typeface="JetBrains Mono"/>
                <a:sym typeface="JetBrains Mono"/>
              </a:rPr>
              <a:t>navigation</a:t>
            </a:r>
            <a:r>
              <a:rPr lang="en" sz="1050">
                <a:solidFill>
                  <a:srgbClr val="080808"/>
                </a:solidFill>
                <a:highlight>
                  <a:srgbClr val="FFFFFF"/>
                </a:highlight>
                <a:latin typeface="JetBrains Mono"/>
                <a:ea typeface="JetBrains Mono"/>
                <a:cs typeface="JetBrains Mono"/>
                <a:sym typeface="JetBrains Mono"/>
              </a:rPr>
              <a:t>&gt;</a:t>
            </a:r>
            <a:endParaRPr sz="1050">
              <a:solidFill>
                <a:srgbClr val="080808"/>
              </a:solidFill>
              <a:highlight>
                <a:srgbClr val="FFFFFF"/>
              </a:highlight>
              <a:latin typeface="JetBrains Mono"/>
              <a:ea typeface="JetBrains Mono"/>
              <a:cs typeface="JetBrains Mono"/>
              <a:sym typeface="JetBrains Mono"/>
            </a:endParaRPr>
          </a:p>
          <a:p>
            <a:pPr indent="0" lvl="0" marL="0" rtl="0" algn="l">
              <a:lnSpc>
                <a:spcPct val="95000"/>
              </a:lnSpc>
              <a:spcBef>
                <a:spcPts val="0"/>
              </a:spcBef>
              <a:spcAft>
                <a:spcPts val="0"/>
              </a:spcAft>
              <a:buSzPts val="275"/>
              <a:buNone/>
            </a:pPr>
            <a:r>
              <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Navigation Graph</a:t>
            </a:r>
            <a:endParaRPr b="1"/>
          </a:p>
        </p:txBody>
      </p:sp>
      <p:pic>
        <p:nvPicPr>
          <p:cNvPr id="111" name="Google Shape;111;p22"/>
          <p:cNvPicPr preferRelativeResize="0"/>
          <p:nvPr/>
        </p:nvPicPr>
        <p:blipFill>
          <a:blip r:embed="rId3">
            <a:alphaModFix/>
          </a:blip>
          <a:stretch>
            <a:fillRect/>
          </a:stretch>
        </p:blipFill>
        <p:spPr>
          <a:xfrm>
            <a:off x="1637675" y="1017725"/>
            <a:ext cx="5868658" cy="3820976"/>
          </a:xfrm>
          <a:prstGeom prst="rect">
            <a:avLst/>
          </a:prstGeom>
          <a:noFill/>
          <a:ln>
            <a:noFill/>
          </a:ln>
        </p:spPr>
      </p:pic>
      <p:sp>
        <p:nvSpPr>
          <p:cNvPr id="112" name="Google Shape;112;p22"/>
          <p:cNvSpPr txBox="1"/>
          <p:nvPr/>
        </p:nvSpPr>
        <p:spPr>
          <a:xfrm>
            <a:off x="4085700" y="4838700"/>
            <a:ext cx="972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Google Sans"/>
                <a:ea typeface="Google Sans"/>
                <a:cs typeface="Google Sans"/>
                <a:sym typeface="Google Sans"/>
              </a:rPr>
              <a:t>Source:</a:t>
            </a:r>
            <a:r>
              <a:rPr lang="en" sz="800">
                <a:solidFill>
                  <a:schemeClr val="accent5"/>
                </a:solidFill>
                <a:latin typeface="Google Sans"/>
                <a:ea typeface="Google Sans"/>
                <a:cs typeface="Google Sans"/>
                <a:sym typeface="Google Sans"/>
              </a:rPr>
              <a:t> </a:t>
            </a:r>
            <a:r>
              <a:rPr lang="en" sz="800" u="sng">
                <a:solidFill>
                  <a:schemeClr val="accent5"/>
                </a:solidFill>
                <a:latin typeface="Google Sans"/>
                <a:ea typeface="Google Sans"/>
                <a:cs typeface="Google Sans"/>
                <a:sym typeface="Google Sans"/>
                <a:hlinkClick r:id="rId4">
                  <a:extLst>
                    <a:ext uri="{A12FA001-AC4F-418D-AE19-62706E023703}">
                      <ahyp:hlinkClr val="tx"/>
                    </a:ext>
                  </a:extLst>
                </a:hlinkClick>
              </a:rPr>
              <a:t>NotyKT</a:t>
            </a:r>
            <a:endParaRPr sz="800">
              <a:solidFill>
                <a:schemeClr val="accent5"/>
              </a:solidFill>
              <a:latin typeface="Google Sans"/>
              <a:ea typeface="Google Sans"/>
              <a:cs typeface="Google Sans"/>
              <a:sym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Setting up </a:t>
            </a:r>
            <a:r>
              <a:rPr b="1" lang="en">
                <a:latin typeface="JetBrains Mono"/>
                <a:ea typeface="JetBrains Mono"/>
                <a:cs typeface="JetBrains Mono"/>
                <a:sym typeface="JetBrains Mono"/>
              </a:rPr>
              <a:t>NavHost</a:t>
            </a:r>
            <a:endParaRPr b="1">
              <a:latin typeface="JetBrains Mono"/>
              <a:ea typeface="JetBrains Mono"/>
              <a:cs typeface="JetBrains Mono"/>
              <a:sym typeface="JetBrains Mono"/>
            </a:endParaRPr>
          </a:p>
        </p:txBody>
      </p:sp>
      <p:sp>
        <p:nvSpPr>
          <p:cNvPr id="118" name="Google Shape;118;p23"/>
          <p:cNvSpPr txBox="1"/>
          <p:nvPr>
            <p:ph idx="1" type="body"/>
          </p:nvPr>
        </p:nvSpPr>
        <p:spPr>
          <a:xfrm>
            <a:off x="311700" y="1325550"/>
            <a:ext cx="8282100" cy="316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0033B3"/>
                </a:solidFill>
                <a:highlight>
                  <a:srgbClr val="FFFFFF"/>
                </a:highlight>
                <a:latin typeface="JetBrains Mono"/>
                <a:ea typeface="JetBrains Mono"/>
                <a:cs typeface="JetBrains Mono"/>
                <a:sym typeface="JetBrains Mono"/>
              </a:rPr>
              <a:t>class </a:t>
            </a:r>
            <a:r>
              <a:rPr lang="en" sz="1200">
                <a:solidFill>
                  <a:schemeClr val="dk1"/>
                </a:solidFill>
                <a:highlight>
                  <a:srgbClr val="FFFFFF"/>
                </a:highlight>
                <a:latin typeface="JetBrains Mono"/>
                <a:ea typeface="JetBrains Mono"/>
                <a:cs typeface="JetBrains Mono"/>
                <a:sym typeface="JetBrains Mono"/>
              </a:rPr>
              <a:t>MainActivity </a:t>
            </a:r>
            <a:r>
              <a:rPr lang="en" sz="1200">
                <a:solidFill>
                  <a:srgbClr val="080808"/>
                </a:solidFill>
                <a:highlight>
                  <a:srgbClr val="FFFFFF"/>
                </a:highlight>
                <a:latin typeface="JetBrains Mono"/>
                <a:ea typeface="JetBrains Mono"/>
                <a:cs typeface="JetBrains Mono"/>
                <a:sym typeface="JetBrains Mono"/>
              </a:rPr>
              <a:t>: AppCompatActivity() {</a:t>
            </a:r>
            <a:endParaRPr sz="1200">
              <a:solidFill>
                <a:schemeClr val="dk1"/>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override fun </a:t>
            </a:r>
            <a:r>
              <a:rPr lang="en" sz="1200">
                <a:solidFill>
                  <a:srgbClr val="00627A"/>
                </a:solidFill>
                <a:highlight>
                  <a:srgbClr val="FFFFFF"/>
                </a:highlight>
                <a:latin typeface="JetBrains Mono"/>
                <a:ea typeface="JetBrains Mono"/>
                <a:cs typeface="JetBrains Mono"/>
                <a:sym typeface="JetBrains Mono"/>
              </a:rPr>
              <a:t>onCreate</a:t>
            </a:r>
            <a:r>
              <a:rPr lang="en" sz="1200">
                <a:solidFill>
                  <a:srgbClr val="080808"/>
                </a:solidFill>
                <a:highlight>
                  <a:srgbClr val="FFFFFF"/>
                </a:highlight>
                <a:latin typeface="JetBrains Mono"/>
                <a:ea typeface="JetBrains Mono"/>
                <a:cs typeface="JetBrains Mono"/>
                <a:sym typeface="JetBrains Mono"/>
              </a:rPr>
              <a:t>(savedInstanceState: </a:t>
            </a:r>
            <a:r>
              <a:rPr lang="en" sz="1200">
                <a:solidFill>
                  <a:schemeClr val="dk1"/>
                </a:solidFill>
                <a:highlight>
                  <a:srgbClr val="FFFFFF"/>
                </a:highlight>
                <a:latin typeface="JetBrains Mono"/>
                <a:ea typeface="JetBrains Mono"/>
                <a:cs typeface="JetBrains Mono"/>
                <a:sym typeface="JetBrains Mono"/>
              </a:rPr>
              <a:t>Bundle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val </a:t>
            </a:r>
            <a:r>
              <a:rPr lang="en" sz="1200">
                <a:solidFill>
                  <a:schemeClr val="dk1"/>
                </a:solidFill>
                <a:highlight>
                  <a:srgbClr val="FFFFFF"/>
                </a:highlight>
                <a:latin typeface="JetBrains Mono"/>
                <a:ea typeface="JetBrains Mono"/>
                <a:cs typeface="JetBrains Mono"/>
                <a:sym typeface="JetBrains Mono"/>
              </a:rPr>
              <a:t>navHostFragment</a:t>
            </a:r>
            <a:r>
              <a:rPr lang="en" sz="1200">
                <a:solidFill>
                  <a:srgbClr val="080808"/>
                </a:solidFill>
                <a:highlight>
                  <a:srgbClr val="FFFFFF"/>
                </a:highlight>
                <a:latin typeface="JetBrains Mono"/>
                <a:ea typeface="JetBrains Mono"/>
                <a:cs typeface="JetBrains Mono"/>
                <a:sym typeface="JetBrains Mono"/>
              </a:rPr>
              <a:t>: </a:t>
            </a:r>
            <a:r>
              <a:rPr lang="en" sz="1200">
                <a:solidFill>
                  <a:schemeClr val="dk1"/>
                </a:solidFill>
                <a:highlight>
                  <a:srgbClr val="FFFFFF"/>
                </a:highlight>
                <a:latin typeface="JetBrains Mono"/>
                <a:ea typeface="JetBrains Mono"/>
                <a:cs typeface="JetBrains Mono"/>
                <a:sym typeface="JetBrains Mono"/>
              </a:rPr>
              <a:t>NavHostFragment </a:t>
            </a: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871094"/>
                </a:solidFill>
                <a:highlight>
                  <a:srgbClr val="FFFFFF"/>
                </a:highlight>
                <a:latin typeface="JetBrains Mono"/>
                <a:ea typeface="JetBrains Mono"/>
                <a:cs typeface="JetBrains Mono"/>
                <a:sym typeface="JetBrains Mono"/>
              </a:rPr>
              <a:t>supportFragmentManager</a:t>
            </a:r>
            <a:endParaRPr i="1" sz="1200">
              <a:solidFill>
                <a:srgbClr val="871094"/>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i="1" lang="en" sz="1200">
                <a:solidFill>
                  <a:srgbClr val="871094"/>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.findFragmentById(</a:t>
            </a:r>
            <a:r>
              <a:rPr lang="en" sz="1200">
                <a:solidFill>
                  <a:schemeClr val="dk1"/>
                </a:solidFill>
                <a:highlight>
                  <a:srgbClr val="FFFFFF"/>
                </a:highlight>
                <a:latin typeface="JetBrains Mono"/>
                <a:ea typeface="JetBrains Mono"/>
                <a:cs typeface="JetBrains Mono"/>
                <a:sym typeface="JetBrains Mono"/>
              </a:rPr>
              <a:t>R</a:t>
            </a:r>
            <a:r>
              <a:rPr lang="en" sz="1200">
                <a:solidFill>
                  <a:srgbClr val="080808"/>
                </a:solidFill>
                <a:highlight>
                  <a:srgbClr val="FFFFFF"/>
                </a:highlight>
                <a:latin typeface="JetBrains Mono"/>
                <a:ea typeface="JetBrains Mono"/>
                <a:cs typeface="JetBrains Mono"/>
                <a:sym typeface="JetBrains Mono"/>
              </a:rPr>
              <a:t>.</a:t>
            </a:r>
            <a:r>
              <a:rPr lang="en" sz="1200">
                <a:solidFill>
                  <a:schemeClr val="dk1"/>
                </a:solidFill>
                <a:highlight>
                  <a:srgbClr val="FFFFFF"/>
                </a:highlight>
                <a:latin typeface="JetBrains Mono"/>
                <a:ea typeface="JetBrains Mono"/>
                <a:cs typeface="JetBrains Mono"/>
                <a:sym typeface="JetBrains Mono"/>
              </a:rPr>
              <a:t>id</a:t>
            </a:r>
            <a:r>
              <a:rPr lang="en" sz="1200">
                <a:solidFill>
                  <a:srgbClr val="080808"/>
                </a:solidFill>
                <a:highlight>
                  <a:srgbClr val="FFFFFF"/>
                </a:highlight>
                <a:latin typeface="JetBrains Mono"/>
                <a:ea typeface="JetBrains Mono"/>
                <a:cs typeface="JetBrains Mono"/>
                <a:sym typeface="JetBrains Mono"/>
              </a:rPr>
              <a:t>.</a:t>
            </a:r>
            <a:r>
              <a:rPr i="1" lang="en" sz="1200">
                <a:solidFill>
                  <a:srgbClr val="871094"/>
                </a:solidFill>
                <a:highlight>
                  <a:srgbClr val="FFFFFF"/>
                </a:highlight>
                <a:latin typeface="JetBrains Mono"/>
                <a:ea typeface="JetBrains Mono"/>
                <a:cs typeface="JetBrains Mono"/>
                <a:sym typeface="JetBrains Mono"/>
              </a:rPr>
              <a:t>nav_host_fragment</a:t>
            </a: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NavHostFragment</a:t>
            </a:r>
            <a:r>
              <a:rPr lang="en" sz="1200">
                <a:solidFill>
                  <a:srgbClr val="080808"/>
                </a:solidFill>
                <a:highlight>
                  <a:srgbClr val="FFFFFF"/>
                </a:highlight>
                <a:latin typeface="JetBrains Mono"/>
                <a:ea typeface="JetBrains Mono"/>
                <a:cs typeface="JetBrains Mono"/>
                <a:sym typeface="JetBrains Mono"/>
              </a:rPr>
              <a:t>? ?: </a:t>
            </a:r>
            <a:r>
              <a:rPr lang="en" sz="1200">
                <a:solidFill>
                  <a:srgbClr val="0033B3"/>
                </a:solidFill>
                <a:highlight>
                  <a:srgbClr val="FFFFFF"/>
                </a:highlight>
                <a:latin typeface="JetBrains Mono"/>
                <a:ea typeface="JetBrains Mono"/>
                <a:cs typeface="JetBrains Mono"/>
                <a:sym typeface="JetBrains Mono"/>
              </a:rPr>
              <a:t>return</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i="1" lang="en" sz="1200">
                <a:solidFill>
                  <a:srgbClr val="00627A"/>
                </a:solidFill>
                <a:highlight>
                  <a:srgbClr val="FFFFFF"/>
                </a:highlight>
                <a:latin typeface="JetBrains Mono"/>
                <a:ea typeface="JetBrains Mono"/>
                <a:cs typeface="JetBrains Mono"/>
                <a:sym typeface="JetBrains Mono"/>
              </a:rPr>
              <a:t>with</a:t>
            </a:r>
            <a:r>
              <a:rPr lang="en" sz="1200">
                <a:solidFill>
                  <a:srgbClr val="080808"/>
                </a:solidFill>
                <a:highlight>
                  <a:srgbClr val="FFFFFF"/>
                </a:highlight>
                <a:latin typeface="JetBrains Mono"/>
                <a:ea typeface="JetBrains Mono"/>
                <a:cs typeface="JetBrains Mono"/>
                <a:sym typeface="JetBrains Mono"/>
              </a:rPr>
              <a:t>(</a:t>
            </a:r>
            <a:r>
              <a:rPr b="1" lang="en" sz="1200">
                <a:solidFill>
                  <a:schemeClr val="dk1"/>
                </a:solidFill>
                <a:highlight>
                  <a:srgbClr val="FFFFFF"/>
                </a:highlight>
                <a:latin typeface="JetBrains Mono"/>
                <a:ea typeface="JetBrains Mono"/>
                <a:cs typeface="JetBrains Mono"/>
                <a:sym typeface="JetBrains Mono"/>
              </a:rPr>
              <a:t>navHostFragment</a:t>
            </a:r>
            <a:r>
              <a:rPr b="1" lang="en" sz="1200">
                <a:solidFill>
                  <a:srgbClr val="080808"/>
                </a:solidFill>
                <a:highlight>
                  <a:srgbClr val="FFFFFF"/>
                </a:highlight>
                <a:latin typeface="JetBrains Mono"/>
                <a:ea typeface="JetBrains Mono"/>
                <a:cs typeface="JetBrains Mono"/>
                <a:sym typeface="JetBrains Mono"/>
              </a:rPr>
              <a:t>.</a:t>
            </a:r>
            <a:r>
              <a:rPr b="1" i="1" lang="en" sz="1200">
                <a:solidFill>
                  <a:srgbClr val="871094"/>
                </a:solidFill>
                <a:highlight>
                  <a:srgbClr val="FFFFFF"/>
                </a:highlight>
                <a:latin typeface="JetBrains Mono"/>
                <a:ea typeface="JetBrains Mono"/>
                <a:cs typeface="JetBrains Mono"/>
                <a:sym typeface="JetBrains Mono"/>
              </a:rPr>
              <a:t>navController</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chemeClr val="lt1"/>
                </a:highlight>
                <a:latin typeface="JetBrains Mono"/>
                <a:ea typeface="JetBrains Mono"/>
                <a:cs typeface="JetBrains Mono"/>
                <a:sym typeface="JetBrains Mono"/>
              </a:rPr>
              <a:t>...</a:t>
            </a: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t/>
            </a:r>
            <a:endParaRPr sz="1400">
              <a:solidFill>
                <a:srgbClr val="0033B3"/>
              </a:solidFill>
              <a:highlight>
                <a:srgbClr val="FFFFFF"/>
              </a:highlight>
              <a:latin typeface="JetBrains Mono"/>
              <a:ea typeface="JetBrains Mono"/>
              <a:cs typeface="JetBrains Mono"/>
              <a:sym typeface="JetBrains Mon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Handling with </a:t>
            </a:r>
            <a:r>
              <a:rPr b="1" lang="en">
                <a:latin typeface="JetBrains Mono"/>
                <a:ea typeface="JetBrains Mono"/>
                <a:cs typeface="JetBrains Mono"/>
                <a:sym typeface="JetBrains Mono"/>
              </a:rPr>
              <a:t>NavController</a:t>
            </a:r>
            <a:endParaRPr b="1">
              <a:latin typeface="JetBrains Mono"/>
              <a:ea typeface="JetBrains Mono"/>
              <a:cs typeface="JetBrains Mono"/>
              <a:sym typeface="JetBrains Mono"/>
            </a:endParaRPr>
          </a:p>
        </p:txBody>
      </p:sp>
      <p:sp>
        <p:nvSpPr>
          <p:cNvPr id="124" name="Google Shape;124;p24"/>
          <p:cNvSpPr txBox="1"/>
          <p:nvPr>
            <p:ph idx="1" type="body"/>
          </p:nvPr>
        </p:nvSpPr>
        <p:spPr>
          <a:xfrm>
            <a:off x="311700" y="1325550"/>
            <a:ext cx="8282100" cy="316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sz="1200">
                <a:solidFill>
                  <a:srgbClr val="0033B3"/>
                </a:solidFill>
                <a:highlight>
                  <a:srgbClr val="FFFFFF"/>
                </a:highlight>
                <a:latin typeface="JetBrains Mono"/>
                <a:ea typeface="JetBrains Mono"/>
                <a:cs typeface="JetBrains Mono"/>
                <a:sym typeface="JetBrains Mono"/>
              </a:rPr>
              <a:t>class </a:t>
            </a:r>
            <a:r>
              <a:rPr lang="en" sz="1200">
                <a:solidFill>
                  <a:schemeClr val="dk1"/>
                </a:solidFill>
                <a:highlight>
                  <a:srgbClr val="FFFFFF"/>
                </a:highlight>
                <a:latin typeface="JetBrains Mono"/>
                <a:ea typeface="JetBrains Mono"/>
                <a:cs typeface="JetBrains Mono"/>
                <a:sym typeface="JetBrains Mono"/>
              </a:rPr>
              <a:t>LoginFragment </a:t>
            </a:r>
            <a:r>
              <a:rPr lang="en" sz="1200">
                <a:solidFill>
                  <a:srgbClr val="080808"/>
                </a:solidFill>
                <a:highlight>
                  <a:srgbClr val="FFFFFF"/>
                </a:highlight>
                <a:latin typeface="JetBrains Mono"/>
                <a:ea typeface="JetBrains Mono"/>
                <a:cs typeface="JetBrains Mono"/>
                <a:sym typeface="JetBrains Mono"/>
              </a:rPr>
              <a:t>: Fragment()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private fun </a:t>
            </a:r>
            <a:r>
              <a:rPr lang="en" sz="1200">
                <a:solidFill>
                  <a:srgbClr val="00627A"/>
                </a:solidFill>
                <a:highlight>
                  <a:srgbClr val="FFFFFF"/>
                </a:highlight>
                <a:latin typeface="JetBrains Mono"/>
                <a:ea typeface="JetBrains Mono"/>
                <a:cs typeface="JetBrains Mono"/>
                <a:sym typeface="JetBrains Mono"/>
              </a:rPr>
              <a:t>onLoginSuccess</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200">
                <a:solidFill>
                  <a:srgbClr val="080808"/>
                </a:solidFill>
                <a:highlight>
                  <a:srgbClr val="FFFFFF"/>
                </a:highlight>
                <a:latin typeface="JetBrains Mono"/>
                <a:ea typeface="JetBrains Mono"/>
                <a:cs typeface="JetBrains Mono"/>
                <a:sym typeface="JetBrains Mono"/>
              </a:rPr>
              <a:t>     </a:t>
            </a:r>
            <a:r>
              <a:rPr b="1" lang="en" sz="1200">
                <a:solidFill>
                  <a:srgbClr val="080808"/>
                </a:solidFill>
                <a:highlight>
                  <a:srgbClr val="FFFFFF"/>
                </a:highlight>
                <a:latin typeface="JetBrains Mono"/>
                <a:ea typeface="JetBrains Mono"/>
                <a:cs typeface="JetBrains Mono"/>
                <a:sym typeface="JetBrains Mono"/>
              </a:rPr>
              <a:t> </a:t>
            </a:r>
            <a:r>
              <a:rPr b="1" i="1" lang="en" sz="1200">
                <a:solidFill>
                  <a:srgbClr val="00627A"/>
                </a:solidFill>
                <a:highlight>
                  <a:srgbClr val="FFFFFF"/>
                </a:highlight>
                <a:latin typeface="JetBrains Mono"/>
                <a:ea typeface="JetBrains Mono"/>
                <a:cs typeface="JetBrains Mono"/>
                <a:sym typeface="JetBrains Mono"/>
              </a:rPr>
              <a:t>findNavController</a:t>
            </a:r>
            <a:r>
              <a:rPr b="1" lang="en" sz="1200">
                <a:solidFill>
                  <a:srgbClr val="080808"/>
                </a:solidFill>
                <a:highlight>
                  <a:srgbClr val="FFFFFF"/>
                </a:highlight>
                <a:latin typeface="JetBrains Mono"/>
                <a:ea typeface="JetBrains Mono"/>
                <a:cs typeface="JetBrains Mono"/>
                <a:sym typeface="JetBrains Mono"/>
              </a:rPr>
              <a:t>().navigate(</a:t>
            </a:r>
            <a:r>
              <a:rPr b="1" lang="en" sz="1200">
                <a:solidFill>
                  <a:schemeClr val="dk1"/>
                </a:solidFill>
                <a:highlight>
                  <a:srgbClr val="FFFFFF"/>
                </a:highlight>
                <a:latin typeface="JetBrains Mono"/>
                <a:ea typeface="JetBrains Mono"/>
                <a:cs typeface="JetBrains Mono"/>
                <a:sym typeface="JetBrains Mono"/>
              </a:rPr>
              <a:t>R</a:t>
            </a:r>
            <a:r>
              <a:rPr b="1" lang="en" sz="1200">
                <a:solidFill>
                  <a:srgbClr val="080808"/>
                </a:solidFill>
                <a:highlight>
                  <a:srgbClr val="FFFFFF"/>
                </a:highlight>
                <a:latin typeface="JetBrains Mono"/>
                <a:ea typeface="JetBrains Mono"/>
                <a:cs typeface="JetBrains Mono"/>
                <a:sym typeface="JetBrains Mono"/>
              </a:rPr>
              <a:t>.</a:t>
            </a:r>
            <a:r>
              <a:rPr b="1" lang="en" sz="1200">
                <a:solidFill>
                  <a:schemeClr val="dk1"/>
                </a:solidFill>
                <a:highlight>
                  <a:srgbClr val="FFFFFF"/>
                </a:highlight>
                <a:latin typeface="JetBrains Mono"/>
                <a:ea typeface="JetBrains Mono"/>
                <a:cs typeface="JetBrains Mono"/>
                <a:sym typeface="JetBrains Mono"/>
              </a:rPr>
              <a:t>id</a:t>
            </a:r>
            <a:r>
              <a:rPr b="1" lang="en" sz="1200">
                <a:solidFill>
                  <a:srgbClr val="080808"/>
                </a:solidFill>
                <a:highlight>
                  <a:srgbClr val="FFFFFF"/>
                </a:highlight>
                <a:latin typeface="JetBrains Mono"/>
                <a:ea typeface="JetBrains Mono"/>
                <a:cs typeface="JetBrains Mono"/>
                <a:sym typeface="JetBrains Mono"/>
              </a:rPr>
              <a:t>.</a:t>
            </a:r>
            <a:r>
              <a:rPr b="1" i="1" lang="en" sz="1200">
                <a:solidFill>
                  <a:srgbClr val="871094"/>
                </a:solidFill>
                <a:highlight>
                  <a:srgbClr val="FFFFFF"/>
                </a:highlight>
                <a:latin typeface="JetBrains Mono"/>
                <a:ea typeface="JetBrains Mono"/>
                <a:cs typeface="JetBrains Mono"/>
                <a:sym typeface="JetBrains Mono"/>
              </a:rPr>
              <a:t>action_loginFragment_to_notesFragment</a:t>
            </a:r>
            <a:r>
              <a:rPr b="1" lang="en" sz="1200">
                <a:solidFill>
                  <a:srgbClr val="080808"/>
                </a:solidFill>
                <a:highlight>
                  <a:srgbClr val="FFFFFF"/>
                </a:highlight>
                <a:latin typeface="JetBrains Mono"/>
                <a:ea typeface="JetBrains Mono"/>
                <a:cs typeface="JetBrains Mono"/>
                <a:sym typeface="JetBrains Mono"/>
              </a:rPr>
              <a:t>)</a:t>
            </a:r>
            <a:endParaRPr b="1"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1100"/>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15000"/>
              </a:lnSpc>
              <a:spcBef>
                <a:spcPts val="0"/>
              </a:spcBef>
              <a:spcAft>
                <a:spcPts val="0"/>
              </a:spcAft>
              <a:buSzPts val="275"/>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p:txBody>
      </p:sp>
    </p:spTree>
  </p:cSld>
  <p:clrMapOvr>
    <a:masterClrMapping/>
  </p:clrMapOvr>
</p:sld>
</file>

<file path=ppt/theme/theme1.xml><?xml version="1.0" encoding="utf-8"?>
<a:theme xmlns:a="http://schemas.openxmlformats.org/drawingml/2006/main" xmlns:r="http://schemas.openxmlformats.org/officeDocument/2006/relationships" name="DevFest 2021">
  <a:themeElements>
    <a:clrScheme name="Simple Light">
      <a:dk1>
        <a:srgbClr val="000000"/>
      </a:dk1>
      <a:lt1>
        <a:srgbClr val="FFFFFF"/>
      </a:lt1>
      <a:dk2>
        <a:srgbClr val="595959"/>
      </a:dk2>
      <a:lt2>
        <a:srgbClr val="EEEEEE"/>
      </a:lt2>
      <a:accent1>
        <a:srgbClr val="4285F4"/>
      </a:accent1>
      <a:accent2>
        <a:srgbClr val="EA4335"/>
      </a:accent2>
      <a:accent3>
        <a:srgbClr val="FBBC04"/>
      </a:accent3>
      <a:accent4>
        <a:srgbClr val="34A853"/>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